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79" r:id="rId7"/>
    <p:sldId id="268" r:id="rId8"/>
    <p:sldId id="270" r:id="rId9"/>
    <p:sldId id="264" r:id="rId10"/>
    <p:sldId id="288" r:id="rId11"/>
    <p:sldId id="276" r:id="rId12"/>
    <p:sldId id="280" r:id="rId13"/>
    <p:sldId id="286" r:id="rId14"/>
    <p:sldId id="290" r:id="rId15"/>
    <p:sldId id="289" r:id="rId16"/>
    <p:sldId id="281" r:id="rId17"/>
    <p:sldId id="285" r:id="rId18"/>
    <p:sldId id="274" r:id="rId19"/>
    <p:sldId id="261" r:id="rId20"/>
    <p:sldId id="273" r:id="rId21"/>
    <p:sldId id="282" r:id="rId22"/>
    <p:sldId id="301" r:id="rId23"/>
    <p:sldId id="314" r:id="rId24"/>
    <p:sldId id="315" r:id="rId25"/>
    <p:sldId id="284" r:id="rId26"/>
    <p:sldId id="287" r:id="rId27"/>
    <p:sldId id="303" r:id="rId28"/>
    <p:sldId id="305" r:id="rId29"/>
    <p:sldId id="310" r:id="rId30"/>
    <p:sldId id="306" r:id="rId31"/>
    <p:sldId id="308" r:id="rId32"/>
    <p:sldId id="311" r:id="rId33"/>
    <p:sldId id="312" r:id="rId34"/>
    <p:sldId id="316" r:id="rId35"/>
    <p:sldId id="317" r:id="rId36"/>
  </p:sldIdLst>
  <p:sldSz cx="18288000" cy="10287000"/>
  <p:notesSz cx="6858000" cy="9144000"/>
  <p:embeddedFontLst>
    <p:embeddedFont>
      <p:font typeface="DM Sans" pitchFamily="2" charset="0"/>
      <p:regular r:id="rId37"/>
      <p:bold r:id="rId38"/>
      <p:italic r:id="rId39"/>
      <p:boldItalic r:id="rId40"/>
    </p:embeddedFont>
    <p:embeddedFont>
      <p:font typeface="Poppins Bold" panose="020B0604020202020204" charset="0"/>
      <p:regular r:id="rId41"/>
      <p:bold r:id="rId42"/>
    </p:embeddedFont>
    <p:embeddedFont>
      <p:font typeface="Poppins Semi-Bold" panose="020B0604020202020204" charset="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4CF3B43-7346-438A-A6C3-D46134ED82C0}">
          <p14:sldIdLst>
            <p14:sldId id="256"/>
            <p14:sldId id="257"/>
            <p14:sldId id="258"/>
            <p14:sldId id="259"/>
            <p14:sldId id="269"/>
            <p14:sldId id="279"/>
            <p14:sldId id="268"/>
            <p14:sldId id="270"/>
            <p14:sldId id="264"/>
            <p14:sldId id="288"/>
            <p14:sldId id="276"/>
            <p14:sldId id="280"/>
            <p14:sldId id="286"/>
            <p14:sldId id="290"/>
            <p14:sldId id="289"/>
            <p14:sldId id="281"/>
            <p14:sldId id="285"/>
            <p14:sldId id="274"/>
            <p14:sldId id="261"/>
            <p14:sldId id="273"/>
            <p14:sldId id="282"/>
            <p14:sldId id="301"/>
            <p14:sldId id="314"/>
            <p14:sldId id="315"/>
            <p14:sldId id="284"/>
            <p14:sldId id="287"/>
            <p14:sldId id="303"/>
            <p14:sldId id="305"/>
            <p14:sldId id="310"/>
            <p14:sldId id="306"/>
            <p14:sldId id="308"/>
            <p14:sldId id="311"/>
            <p14:sldId id="312"/>
            <p14:sldId id="316"/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BF84C9-D8C6-4269-9A02-89341C36555A}" v="11" dt="2025-03-16T22:36:55.0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kaggle.com/code/gauravduttakiit/resume-screening-using-machine-learning/input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Sahithi-reddy14/resumeparser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90600" y="9639300"/>
            <a:ext cx="4039321" cy="35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9"/>
              </a:lnSpc>
            </a:pPr>
            <a:r>
              <a:rPr lang="en-US" sz="2551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Team 19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74982" y="9639300"/>
            <a:ext cx="15987018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N" sz="2400">
                <a:solidFill>
                  <a:schemeClr val="bg1"/>
                </a:solidFill>
              </a:rPr>
              <a:t>Khushi Shah | Manaswini Nagasamudram | Bindu Bhargavi Palam | </a:t>
            </a:r>
            <a:r>
              <a:rPr lang="en-IN" sz="2400" err="1">
                <a:solidFill>
                  <a:schemeClr val="bg1"/>
                </a:solidFill>
              </a:rPr>
              <a:t>Suprita</a:t>
            </a:r>
            <a:r>
              <a:rPr lang="en-IN" sz="2400">
                <a:solidFill>
                  <a:schemeClr val="bg1"/>
                </a:solidFill>
              </a:rPr>
              <a:t> </a:t>
            </a:r>
            <a:r>
              <a:rPr lang="en-IN" sz="2400" err="1">
                <a:solidFill>
                  <a:schemeClr val="bg1"/>
                </a:solidFill>
              </a:rPr>
              <a:t>Dwarakanath</a:t>
            </a:r>
            <a:r>
              <a:rPr lang="en-IN" sz="2400">
                <a:solidFill>
                  <a:schemeClr val="bg1"/>
                </a:solidFill>
              </a:rPr>
              <a:t> | </a:t>
            </a:r>
            <a:r>
              <a:rPr lang="en-IN" sz="2400" err="1">
                <a:solidFill>
                  <a:schemeClr val="bg1"/>
                </a:solidFill>
              </a:rPr>
              <a:t>Sahiti</a:t>
            </a:r>
            <a:r>
              <a:rPr lang="en-IN" sz="2400">
                <a:solidFill>
                  <a:schemeClr val="bg1"/>
                </a:solidFill>
              </a:rPr>
              <a:t> </a:t>
            </a:r>
            <a:r>
              <a:rPr lang="en-IN" sz="2400" err="1">
                <a:solidFill>
                  <a:schemeClr val="bg1"/>
                </a:solidFill>
              </a:rPr>
              <a:t>Etikala</a:t>
            </a:r>
            <a:endParaRPr lang="en-IN" sz="2400">
              <a:solidFill>
                <a:schemeClr val="bg1"/>
              </a:solidFill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14129" y="2400300"/>
            <a:ext cx="12634308" cy="50601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120"/>
              </a:lnSpc>
            </a:pPr>
            <a:r>
              <a:rPr lang="en-US" sz="1226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Resume</a:t>
            </a:r>
          </a:p>
          <a:p>
            <a:pPr algn="l">
              <a:lnSpc>
                <a:spcPts val="13120"/>
              </a:lnSpc>
            </a:pPr>
            <a:r>
              <a:rPr lang="en-US" sz="1226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Enhancement</a:t>
            </a:r>
          </a:p>
          <a:p>
            <a:pPr algn="l">
              <a:lnSpc>
                <a:spcPts val="13120"/>
              </a:lnSpc>
            </a:pPr>
            <a:r>
              <a:rPr lang="en-US" sz="1226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Tool</a:t>
            </a:r>
          </a:p>
        </p:txBody>
      </p:sp>
      <p:pic>
        <p:nvPicPr>
          <p:cNvPr id="7" name="Picture 6" descr="Illinois Institute of Technology - Credly">
            <a:extLst>
              <a:ext uri="{FF2B5EF4-FFF2-40B4-BE49-F238E27FC236}">
                <a16:creationId xmlns:a16="http://schemas.microsoft.com/office/drawing/2014/main" id="{2FD574D9-7384-5686-FD68-2BBB26E9E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0887" y="-2882"/>
            <a:ext cx="1801906" cy="18019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829F19-76F8-84D2-7608-8A1662FA4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98F22826-8426-51E7-DD5A-735A668F6904}"/>
              </a:ext>
            </a:extLst>
          </p:cNvPr>
          <p:cNvSpPr txBox="1"/>
          <p:nvPr/>
        </p:nvSpPr>
        <p:spPr>
          <a:xfrm>
            <a:off x="924299" y="975591"/>
            <a:ext cx="14741047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6000" b="1" u="sng" dirty="0">
                <a:solidFill>
                  <a:schemeClr val="bg1"/>
                </a:solidFill>
              </a:rPr>
              <a:t>Resume Parsing &amp; Preprocessing</a:t>
            </a:r>
            <a:endParaRPr lang="en-US" sz="6000" b="1" u="sng" dirty="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2B080D2F-C589-1AA6-4E48-A22C6AFC3F98}"/>
              </a:ext>
            </a:extLst>
          </p:cNvPr>
          <p:cNvSpPr txBox="1"/>
          <p:nvPr/>
        </p:nvSpPr>
        <p:spPr>
          <a:xfrm>
            <a:off x="993659" y="2596668"/>
            <a:ext cx="16529753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b="1" dirty="0">
                <a:solidFill>
                  <a:schemeClr val="bg1"/>
                </a:solidFill>
              </a:rPr>
              <a:t> Parsing Resumes from PDF/DOCX	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Used </a:t>
            </a:r>
            <a:r>
              <a:rPr lang="en-IN" sz="2400" b="1" dirty="0">
                <a:solidFill>
                  <a:schemeClr val="bg1"/>
                </a:solidFill>
              </a:rPr>
              <a:t>PyPDF2</a:t>
            </a:r>
            <a:r>
              <a:rPr lang="en-IN" sz="2400" dirty="0">
                <a:solidFill>
                  <a:schemeClr val="bg1"/>
                </a:solidFill>
              </a:rPr>
              <a:t> &amp; </a:t>
            </a:r>
            <a:r>
              <a:rPr lang="en-IN" sz="2400" b="1" dirty="0">
                <a:solidFill>
                  <a:schemeClr val="bg1"/>
                </a:solidFill>
              </a:rPr>
              <a:t>docx2txt</a:t>
            </a:r>
            <a:r>
              <a:rPr lang="en-IN" sz="2400" dirty="0">
                <a:solidFill>
                  <a:schemeClr val="bg1"/>
                </a:solidFill>
              </a:rPr>
              <a:t> to extract text from documents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 Handled </a:t>
            </a:r>
            <a:r>
              <a:rPr lang="en-IN" sz="2400" b="1" dirty="0">
                <a:solidFill>
                  <a:schemeClr val="bg1"/>
                </a:solidFill>
              </a:rPr>
              <a:t>inconsistent formats</a:t>
            </a:r>
            <a:r>
              <a:rPr lang="en-IN" sz="2400" dirty="0">
                <a:solidFill>
                  <a:schemeClr val="bg1"/>
                </a:solidFill>
              </a:rPr>
              <a:t> in resumes</a:t>
            </a:r>
          </a:p>
          <a:p>
            <a:pPr>
              <a:buNone/>
            </a:pPr>
            <a:endParaRPr lang="en-IN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IN" sz="2400" b="1" dirty="0">
                <a:solidFill>
                  <a:schemeClr val="bg1"/>
                </a:solidFill>
              </a:rPr>
              <a:t> Text Preprocessing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 Used </a:t>
            </a:r>
            <a:r>
              <a:rPr lang="en-IN" sz="2400" b="1" dirty="0" err="1">
                <a:solidFill>
                  <a:schemeClr val="bg1"/>
                </a:solidFill>
              </a:rPr>
              <a:t>spaCy</a:t>
            </a:r>
            <a:r>
              <a:rPr lang="en-IN" sz="2400" b="1" dirty="0">
                <a:solidFill>
                  <a:schemeClr val="bg1"/>
                </a:solidFill>
              </a:rPr>
              <a:t> &amp; NLTK</a:t>
            </a:r>
            <a:r>
              <a:rPr lang="en-IN" sz="2400" dirty="0">
                <a:solidFill>
                  <a:schemeClr val="bg1"/>
                </a:solidFill>
              </a:rPr>
              <a:t> for: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Removing </a:t>
            </a:r>
            <a:r>
              <a:rPr lang="en-IN" sz="2400" b="1" dirty="0" err="1">
                <a:solidFill>
                  <a:schemeClr val="bg1"/>
                </a:solidFill>
              </a:rPr>
              <a:t>stopwords</a:t>
            </a:r>
            <a:r>
              <a:rPr lang="en-IN" sz="2400" b="1" dirty="0">
                <a:solidFill>
                  <a:schemeClr val="bg1"/>
                </a:solidFill>
              </a:rPr>
              <a:t> &amp; special characters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Tokenization &amp; Lemmatization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bg1"/>
                </a:solidFill>
              </a:rPr>
              <a:t>Named Entity Recognition (NER) for </a:t>
            </a:r>
            <a:r>
              <a:rPr lang="en-IN" sz="2400" b="1" dirty="0">
                <a:solidFill>
                  <a:schemeClr val="bg1"/>
                </a:solidFill>
              </a:rPr>
              <a:t>Education &amp; Experience</a:t>
            </a:r>
          </a:p>
          <a:p>
            <a:pPr lvl="2"/>
            <a:endParaRPr lang="en-IN" sz="2400" b="1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chemeClr val="bg1"/>
                </a:solidFill>
              </a:rPr>
              <a:t> Extracting Key Sections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</a:rPr>
              <a:t>Classified text into:</a:t>
            </a:r>
            <a:endParaRPr lang="en-US" sz="2400" dirty="0">
              <a:solidFill>
                <a:schemeClr val="bg1"/>
              </a:solidFill>
            </a:endParaRPr>
          </a:p>
          <a:p>
            <a:pPr marL="2171700" lvl="4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</a:rPr>
              <a:t>Experience</a:t>
            </a:r>
            <a:r>
              <a:rPr lang="en-US" sz="2400" dirty="0">
                <a:solidFill>
                  <a:schemeClr val="bg1"/>
                </a:solidFill>
              </a:rPr>
              <a:t> (Years, Roles, Companies)</a:t>
            </a:r>
          </a:p>
          <a:p>
            <a:pPr marL="2171700" lvl="4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</a:rPr>
              <a:t>Education</a:t>
            </a:r>
            <a:r>
              <a:rPr lang="en-US" sz="2400" dirty="0">
                <a:solidFill>
                  <a:schemeClr val="bg1"/>
                </a:solidFill>
              </a:rPr>
              <a:t> (Degrees, Institutions)</a:t>
            </a:r>
          </a:p>
          <a:p>
            <a:pPr marL="2171700" lvl="4" indent="-342900">
              <a:buFont typeface="Wingdings" panose="05000000000000000000" pitchFamily="2" charset="2"/>
              <a:buChar char="§"/>
            </a:pPr>
            <a:r>
              <a:rPr lang="en-US" sz="2400" b="1" dirty="0">
                <a:solidFill>
                  <a:schemeClr val="bg1"/>
                </a:solidFill>
              </a:rPr>
              <a:t>Skills</a:t>
            </a:r>
            <a:r>
              <a:rPr lang="en-US" sz="2400" dirty="0">
                <a:solidFill>
                  <a:schemeClr val="bg1"/>
                </a:solidFill>
              </a:rPr>
              <a:t> (Technical &amp; Soft Skills)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DCEAC55A-9116-3BD9-2E85-107B0093A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055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7E266-C2CB-F656-DD93-C614069C6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BA29D476-E6A7-4FF8-F1D5-9CF0D1402B02}"/>
              </a:ext>
            </a:extLst>
          </p:cNvPr>
          <p:cNvSpPr txBox="1"/>
          <p:nvPr/>
        </p:nvSpPr>
        <p:spPr>
          <a:xfrm>
            <a:off x="1278260" y="686936"/>
            <a:ext cx="14741047" cy="1156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6000" b="1" u="sng" dirty="0">
                <a:solidFill>
                  <a:schemeClr val="bg1"/>
                </a:solidFill>
                <a:ea typeface="Calibri"/>
                <a:cs typeface="Calibri"/>
              </a:rPr>
              <a:t>V</a:t>
            </a:r>
            <a:r>
              <a:rPr lang="en-US" sz="6000" b="1" i="0" u="sng" dirty="0">
                <a:solidFill>
                  <a:schemeClr val="bg1"/>
                </a:solidFill>
                <a:effectLst/>
              </a:rPr>
              <a:t>isualization of Dataset</a:t>
            </a:r>
            <a:endParaRPr lang="en-US" sz="1200" b="1" u="sng" dirty="0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0B43C8D5-6A58-366A-2D00-47A650AC0601}"/>
              </a:ext>
            </a:extLst>
          </p:cNvPr>
          <p:cNvSpPr txBox="1"/>
          <p:nvPr/>
        </p:nvSpPr>
        <p:spPr>
          <a:xfrm>
            <a:off x="958646" y="2625213"/>
            <a:ext cx="16815618" cy="682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marR="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Resume Dataset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contains structured information about job seekers, including:</a:t>
            </a:r>
            <a:endParaRPr lang="en-IN" sz="24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Job Categories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(e.g., Java Developer, Data Scientist, Testing, etc.)</a:t>
            </a:r>
            <a:endParaRPr lang="en-IN" sz="24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Skills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(e.g., Python, Java, SQL, Machine Learning, etc.)</a:t>
            </a:r>
            <a:endParaRPr lang="en-IN" sz="24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Education Details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(e.g., B.E, MTech, MCA)</a:t>
            </a:r>
            <a:endParaRPr lang="en-IN" sz="24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Work Experience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(if available)</a:t>
            </a:r>
            <a:endParaRPr lang="en-IN" sz="24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Each resume is classified into a category based on the applicant’s expertise and job domain. By </a:t>
            </a:r>
            <a:r>
              <a:rPr lang="en-IN" sz="2400" dirty="0" err="1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analyzing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this data, we can understand which job roles are most common and what skills are in high demand.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n-IN" sz="2400" dirty="0">
              <a:solidFill>
                <a:schemeClr val="bg1"/>
              </a:solidFill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buNone/>
            </a:pPr>
            <a:r>
              <a:rPr lang="en-IN" sz="2800" b="1" u="sng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Key Visualizations</a:t>
            </a:r>
          </a:p>
          <a:p>
            <a:pPr marL="342900" marR="0" indent="-342900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ü"/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Job Role Distribution</a:t>
            </a:r>
          </a:p>
          <a:p>
            <a:pPr marL="0" marR="0">
              <a:buNone/>
            </a:pP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     A </a:t>
            </a: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bar chart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and </a:t>
            </a: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pie chart</a:t>
            </a:r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display the distribution of job roles, allowing us to see which domains have the highest representation in     the dataset.</a:t>
            </a:r>
          </a:p>
          <a:p>
            <a:pPr marL="342900" marR="0" indent="-342900">
              <a:lnSpc>
                <a:spcPct val="115000"/>
              </a:lnSpc>
              <a:spcBef>
                <a:spcPts val="1000"/>
              </a:spcBef>
              <a:buFont typeface="Wingdings" panose="05000000000000000000" pitchFamily="2" charset="2"/>
              <a:buChar char="ü"/>
            </a:pPr>
            <a:r>
              <a:rPr lang="en-IN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Skills Analysis</a:t>
            </a:r>
          </a:p>
          <a:p>
            <a:pPr marL="0" marR="0"/>
            <a:r>
              <a:rPr lang="en-IN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     This is crucial for job seekers and recruiters to align their expectations.</a:t>
            </a:r>
          </a:p>
          <a:p>
            <a:pPr algn="just"/>
            <a:endParaRPr lang="en-US" sz="2400" dirty="0">
              <a:ea typeface="Calibri"/>
              <a:cs typeface="Calibri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AF11066D-EA1F-F6E9-2130-96CC48B9B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87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93CA28-C44A-FAF0-1E15-2C4F37B07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>
            <a:extLst>
              <a:ext uri="{FF2B5EF4-FFF2-40B4-BE49-F238E27FC236}">
                <a16:creationId xmlns:a16="http://schemas.microsoft.com/office/drawing/2014/main" id="{296DEABA-DDED-3DA1-9488-C40970D5446E}"/>
              </a:ext>
            </a:extLst>
          </p:cNvPr>
          <p:cNvSpPr txBox="1"/>
          <p:nvPr/>
        </p:nvSpPr>
        <p:spPr>
          <a:xfrm>
            <a:off x="8750750" y="8873379"/>
            <a:ext cx="820521" cy="384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2551" b="1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-</a:t>
            </a:r>
          </a:p>
        </p:txBody>
      </p:sp>
      <p:pic>
        <p:nvPicPr>
          <p:cNvPr id="9" name="Picture 8" descr="Illinois Institute of Technology - Credly">
            <a:extLst>
              <a:ext uri="{FF2B5EF4-FFF2-40B4-BE49-F238E27FC236}">
                <a16:creationId xmlns:a16="http://schemas.microsoft.com/office/drawing/2014/main" id="{BE46B2BF-DAEC-D3DA-0456-832056E8B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2183" y="169816"/>
            <a:ext cx="1819564" cy="18195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218929-4E25-EA57-E361-276897DEE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226116" cy="2380072"/>
          </a:xfrm>
        </p:spPr>
        <p:txBody>
          <a:bodyPr>
            <a:normAutofit/>
          </a:bodyPr>
          <a:lstStyle/>
          <a:p>
            <a:pPr marL="0" marR="0"/>
            <a:r>
              <a:rPr lang="en-I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Insights Gained</a:t>
            </a:r>
            <a:br>
              <a:rPr lang="en-IN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High-Demand Job Roles:</a:t>
            </a:r>
            <a: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Certain categories like "Data Science" and "Software Development" may dominate the dataset.</a:t>
            </a:r>
            <a:b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Trending Skills:</a:t>
            </a:r>
            <a: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Programming languages such as Python, Java, and SQL are often the most sought-after.</a:t>
            </a:r>
            <a:b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Education Background:</a:t>
            </a:r>
            <a: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Most candidates have engineering or IT-related degrees, but there may be variations based on specialization.</a:t>
            </a:r>
            <a:br>
              <a:rPr lang="en-IN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000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4BC32A-3873-C82B-2B87-2F052538A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1267" b="1277"/>
          <a:stretch/>
        </p:blipFill>
        <p:spPr>
          <a:xfrm>
            <a:off x="838387" y="2456954"/>
            <a:ext cx="8040142" cy="56295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A23CB4-BBEE-7F07-64A8-0762089FF4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05"/>
          <a:stretch/>
        </p:blipFill>
        <p:spPr>
          <a:xfrm>
            <a:off x="9866672" y="2759532"/>
            <a:ext cx="7315294" cy="54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45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2DC414-84E9-0129-8EDD-4F62BB48F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A61CCE68-3AB0-99A1-D7CA-8FFCC50A44B6}"/>
              </a:ext>
            </a:extLst>
          </p:cNvPr>
          <p:cNvSpPr txBox="1"/>
          <p:nvPr/>
        </p:nvSpPr>
        <p:spPr>
          <a:xfrm>
            <a:off x="1278260" y="686936"/>
            <a:ext cx="14741047" cy="1156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6600" b="1" u="sng" dirty="0">
                <a:solidFill>
                  <a:schemeClr val="bg1"/>
                </a:solidFill>
              </a:rPr>
              <a:t>Enhancements &amp; Next Steps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45196783-A9E1-F7A3-2C91-21705CE255D4}"/>
              </a:ext>
            </a:extLst>
          </p:cNvPr>
          <p:cNvSpPr txBox="1"/>
          <p:nvPr/>
        </p:nvSpPr>
        <p:spPr>
          <a:xfrm>
            <a:off x="1438932" y="2593026"/>
            <a:ext cx="16529753" cy="51009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800" b="1" dirty="0">
                <a:solidFill>
                  <a:schemeClr val="bg1"/>
                </a:solidFill>
              </a:rPr>
              <a:t>What We Improved: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 - Used </a:t>
            </a:r>
            <a:r>
              <a:rPr lang="en-IN" sz="2800" b="1" dirty="0">
                <a:solidFill>
                  <a:schemeClr val="bg1"/>
                </a:solidFill>
              </a:rPr>
              <a:t>BERT embeddings</a:t>
            </a:r>
            <a:r>
              <a:rPr lang="en-IN" sz="2800" dirty="0">
                <a:solidFill>
                  <a:schemeClr val="bg1"/>
                </a:solidFill>
              </a:rPr>
              <a:t> for </a:t>
            </a:r>
            <a:r>
              <a:rPr lang="en-IN" sz="2800" b="1" dirty="0">
                <a:solidFill>
                  <a:schemeClr val="bg1"/>
                </a:solidFill>
              </a:rPr>
              <a:t>better semantic understanding</a:t>
            </a:r>
            <a:r>
              <a:rPr lang="en-IN" sz="2800" dirty="0">
                <a:solidFill>
                  <a:schemeClr val="bg1"/>
                </a:solidFill>
              </a:rPr>
              <a:t> of resumes.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 - Implemented </a:t>
            </a:r>
            <a:r>
              <a:rPr lang="en-IN" sz="2800" b="1" dirty="0">
                <a:solidFill>
                  <a:schemeClr val="bg1"/>
                </a:solidFill>
              </a:rPr>
              <a:t>category-specific missing skill detection</a:t>
            </a:r>
            <a:r>
              <a:rPr lang="en-IN" sz="2800" dirty="0">
                <a:solidFill>
                  <a:schemeClr val="bg1"/>
                </a:solidFill>
              </a:rPr>
              <a:t> dynamically.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 - Compared </a:t>
            </a:r>
            <a:r>
              <a:rPr lang="en-IN" sz="2800" b="1" dirty="0">
                <a:solidFill>
                  <a:schemeClr val="bg1"/>
                </a:solidFill>
              </a:rPr>
              <a:t>TF-IDF vs. BERT</a:t>
            </a:r>
            <a:r>
              <a:rPr lang="en-IN" sz="2800" dirty="0">
                <a:solidFill>
                  <a:schemeClr val="bg1"/>
                </a:solidFill>
              </a:rPr>
              <a:t> to analyse effectiveness.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800" b="1" dirty="0">
                <a:solidFill>
                  <a:schemeClr val="bg1"/>
                </a:solidFill>
              </a:rPr>
              <a:t>Future Improvements: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- Integrate </a:t>
            </a:r>
            <a:r>
              <a:rPr lang="en-IN" sz="2800" b="1" dirty="0">
                <a:solidFill>
                  <a:schemeClr val="bg1"/>
                </a:solidFill>
              </a:rPr>
              <a:t>real-time resume parsing</a:t>
            </a:r>
            <a:r>
              <a:rPr lang="en-IN" sz="2800" dirty="0">
                <a:solidFill>
                  <a:schemeClr val="bg1"/>
                </a:solidFill>
              </a:rPr>
              <a:t> with an ATS (Applicant Tracking System).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- Use </a:t>
            </a:r>
            <a:r>
              <a:rPr lang="en-IN" sz="2800" b="1" dirty="0">
                <a:solidFill>
                  <a:schemeClr val="bg1"/>
                </a:solidFill>
              </a:rPr>
              <a:t>fine-tuned BERT models</a:t>
            </a:r>
            <a:r>
              <a:rPr lang="en-IN" sz="2800" dirty="0">
                <a:solidFill>
                  <a:schemeClr val="bg1"/>
                </a:solidFill>
              </a:rPr>
              <a:t> specific to job recruitment.</a:t>
            </a:r>
            <a:br>
              <a:rPr lang="en-IN" sz="2800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- Add </a:t>
            </a:r>
            <a:r>
              <a:rPr lang="en-IN" sz="2800" b="1" dirty="0">
                <a:solidFill>
                  <a:schemeClr val="bg1"/>
                </a:solidFill>
              </a:rPr>
              <a:t>experience-based weighting</a:t>
            </a:r>
            <a:r>
              <a:rPr lang="en-IN" sz="2800" dirty="0">
                <a:solidFill>
                  <a:schemeClr val="bg1"/>
                </a:solidFill>
              </a:rPr>
              <a:t> (more importance to recent skills).</a:t>
            </a: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1EF3B6F0-2493-1ADD-B7B5-341CA4AE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368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FBAD87-9816-8F91-F9C5-08A056C9A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B7953618-AF02-E198-E35F-ED731F22C264}"/>
              </a:ext>
            </a:extLst>
          </p:cNvPr>
          <p:cNvSpPr txBox="1"/>
          <p:nvPr/>
        </p:nvSpPr>
        <p:spPr>
          <a:xfrm>
            <a:off x="1278260" y="686936"/>
            <a:ext cx="14741047" cy="12579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9600" u="sng" dirty="0">
                <a:solidFill>
                  <a:schemeClr val="bg1"/>
                </a:solidFill>
              </a:rPr>
              <a:t>Backend Implementation</a:t>
            </a:r>
            <a:endParaRPr lang="en-US" sz="8000" u="sng" dirty="0">
              <a:solidFill>
                <a:schemeClr val="bg1"/>
              </a:solidFill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F058E8E-E75C-D105-43E8-BF2B06B5FE8A}"/>
              </a:ext>
            </a:extLst>
          </p:cNvPr>
          <p:cNvSpPr txBox="1"/>
          <p:nvPr/>
        </p:nvSpPr>
        <p:spPr>
          <a:xfrm>
            <a:off x="1097026" y="3654192"/>
            <a:ext cx="16529753" cy="7989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endParaRPr lang="en-US" sz="2400" dirty="0"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6BD480F7-4F88-613C-0475-7D3CE8A1F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C3C8DB-AA81-64AC-B1A3-401C61D7B38E}"/>
              </a:ext>
            </a:extLst>
          </p:cNvPr>
          <p:cNvSpPr txBox="1"/>
          <p:nvPr/>
        </p:nvSpPr>
        <p:spPr>
          <a:xfrm>
            <a:off x="1097027" y="2579427"/>
            <a:ext cx="1492228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Goal: Develop </a:t>
            </a:r>
            <a:r>
              <a:rPr lang="en-US" sz="4400" dirty="0" err="1">
                <a:solidFill>
                  <a:schemeClr val="bg1"/>
                </a:solidFill>
              </a:rPr>
              <a:t>FastAPI</a:t>
            </a:r>
            <a:r>
              <a:rPr lang="en-US" sz="4400" dirty="0">
                <a:solidFill>
                  <a:schemeClr val="bg1"/>
                </a:solidFill>
              </a:rPr>
              <a:t> backend for resume parsing.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dirty="0">
                <a:solidFill>
                  <a:schemeClr val="bg1"/>
                </a:solidFill>
              </a:rPr>
              <a:t>Responsibilities:</a:t>
            </a:r>
          </a:p>
          <a:p>
            <a:r>
              <a:rPr lang="en-US" sz="4400" dirty="0">
                <a:solidFill>
                  <a:schemeClr val="bg1"/>
                </a:solidFill>
              </a:rPr>
              <a:t>- Build API endpoints for resume upload &amp; processing</a:t>
            </a:r>
          </a:p>
          <a:p>
            <a:r>
              <a:rPr lang="en-US" sz="4400" dirty="0">
                <a:solidFill>
                  <a:schemeClr val="bg1"/>
                </a:solidFill>
              </a:rPr>
              <a:t>- Handle file validation &amp; storage</a:t>
            </a:r>
          </a:p>
          <a:p>
            <a:r>
              <a:rPr lang="en-US" sz="4400" dirty="0">
                <a:solidFill>
                  <a:schemeClr val="bg1"/>
                </a:solidFill>
              </a:rPr>
              <a:t>- Prepare for integration with ML models &amp; TF-IDF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4406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53DC6E-FA03-D323-7B81-97FD9E8F7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8FA314E5-4694-72A0-A336-F30D75833D5F}"/>
              </a:ext>
            </a:extLst>
          </p:cNvPr>
          <p:cNvSpPr txBox="1"/>
          <p:nvPr/>
        </p:nvSpPr>
        <p:spPr>
          <a:xfrm>
            <a:off x="1278260" y="686936"/>
            <a:ext cx="14741047" cy="12037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8000" u="sng" dirty="0" err="1">
                <a:solidFill>
                  <a:schemeClr val="bg1"/>
                </a:solidFill>
              </a:rPr>
              <a:t>FastAPI</a:t>
            </a:r>
            <a:r>
              <a:rPr lang="en-US" sz="8000" u="sng" dirty="0">
                <a:solidFill>
                  <a:schemeClr val="bg1"/>
                </a:solidFill>
              </a:rPr>
              <a:t> Implementation</a:t>
            </a:r>
            <a:endParaRPr lang="en-US" sz="6600" u="sng" dirty="0">
              <a:solidFill>
                <a:schemeClr val="bg1"/>
              </a:solidFill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42719C91-D2AD-2CEE-EE64-8B3991EE07D4}"/>
              </a:ext>
            </a:extLst>
          </p:cNvPr>
          <p:cNvSpPr txBox="1"/>
          <p:nvPr/>
        </p:nvSpPr>
        <p:spPr>
          <a:xfrm>
            <a:off x="753792" y="2193881"/>
            <a:ext cx="16529753" cy="7989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endParaRPr lang="en-US" sz="2400" dirty="0"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0AC9D195-7819-492B-B68D-8451F0C5C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A7FF6B-4E26-3BB8-7681-E82BE2EBF6C5}"/>
              </a:ext>
            </a:extLst>
          </p:cNvPr>
          <p:cNvSpPr txBox="1"/>
          <p:nvPr/>
        </p:nvSpPr>
        <p:spPr>
          <a:xfrm>
            <a:off x="1152928" y="4357594"/>
            <a:ext cx="786574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chemeClr val="bg1"/>
                </a:solidFill>
              </a:rPr>
              <a:t>Why </a:t>
            </a:r>
            <a:r>
              <a:rPr lang="en-US" sz="3600" u="sng" dirty="0" err="1">
                <a:solidFill>
                  <a:schemeClr val="bg1"/>
                </a:solidFill>
              </a:rPr>
              <a:t>FastAPI</a:t>
            </a:r>
            <a:r>
              <a:rPr lang="en-US" sz="3600" u="sng" dirty="0">
                <a:solidFill>
                  <a:schemeClr val="bg1"/>
                </a:solidFill>
              </a:rPr>
              <a:t>?</a:t>
            </a:r>
          </a:p>
          <a:p>
            <a:r>
              <a:rPr lang="en-US" sz="3600" dirty="0">
                <a:solidFill>
                  <a:schemeClr val="bg1"/>
                </a:solidFill>
              </a:rPr>
              <a:t>- Lightweight &amp; High Performance</a:t>
            </a:r>
          </a:p>
          <a:p>
            <a:r>
              <a:rPr lang="en-US" sz="3600" dirty="0">
                <a:solidFill>
                  <a:schemeClr val="bg1"/>
                </a:solidFill>
              </a:rPr>
              <a:t>- Built-in Data Validation with </a:t>
            </a:r>
            <a:r>
              <a:rPr lang="en-US" sz="3600" dirty="0" err="1">
                <a:solidFill>
                  <a:schemeClr val="bg1"/>
                </a:solidFill>
              </a:rPr>
              <a:t>Pydantic</a:t>
            </a: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- Easy Integration with ML models &amp; TF-IDF</a:t>
            </a:r>
          </a:p>
          <a:p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60DED8-4018-5C62-53F6-8860419901EE}"/>
              </a:ext>
            </a:extLst>
          </p:cNvPr>
          <p:cNvSpPr txBox="1"/>
          <p:nvPr/>
        </p:nvSpPr>
        <p:spPr>
          <a:xfrm>
            <a:off x="9813589" y="4357594"/>
            <a:ext cx="786574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u="sng" dirty="0">
                <a:solidFill>
                  <a:schemeClr val="bg1"/>
                </a:solidFill>
              </a:rPr>
              <a:t>Implemented Features:</a:t>
            </a:r>
          </a:p>
          <a:p>
            <a:r>
              <a:rPr lang="en-US" sz="3600" dirty="0">
                <a:solidFill>
                  <a:schemeClr val="bg1"/>
                </a:solidFill>
              </a:rPr>
              <a:t>- Resume Upload API (PDF format)</a:t>
            </a:r>
          </a:p>
          <a:p>
            <a:r>
              <a:rPr lang="en-US" sz="3600" dirty="0">
                <a:solidFill>
                  <a:schemeClr val="bg1"/>
                </a:solidFill>
              </a:rPr>
              <a:t>- File Validation &amp; Storage</a:t>
            </a:r>
          </a:p>
          <a:p>
            <a:r>
              <a:rPr lang="en-US" sz="3600" dirty="0">
                <a:solidFill>
                  <a:schemeClr val="bg1"/>
                </a:solidFill>
              </a:rPr>
              <a:t>- Logging &amp; Error Handling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00128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09370F-151E-F50B-D590-7316B23D2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8940E475-22AD-8364-DA6E-19BC66497B21}"/>
              </a:ext>
            </a:extLst>
          </p:cNvPr>
          <p:cNvSpPr txBox="1"/>
          <p:nvPr/>
        </p:nvSpPr>
        <p:spPr>
          <a:xfrm>
            <a:off x="1278260" y="686936"/>
            <a:ext cx="14741047" cy="12579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9600" u="sng" dirty="0">
                <a:solidFill>
                  <a:schemeClr val="bg1"/>
                </a:solidFill>
              </a:rPr>
              <a:t>API Endpoints</a:t>
            </a:r>
            <a:endParaRPr lang="en-US" sz="8000" u="sng" dirty="0">
              <a:solidFill>
                <a:schemeClr val="bg1"/>
              </a:solidFill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AEFB288F-152E-C30E-6990-6DFC5FE956F3}"/>
              </a:ext>
            </a:extLst>
          </p:cNvPr>
          <p:cNvSpPr txBox="1"/>
          <p:nvPr/>
        </p:nvSpPr>
        <p:spPr>
          <a:xfrm>
            <a:off x="1097026" y="3654192"/>
            <a:ext cx="16529753" cy="7989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endParaRPr lang="en-US" sz="2400" dirty="0"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4D18627D-A5CE-9EEC-6DC1-7A73706CE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C43067-F410-8D67-F74F-29C5ADA503FA}"/>
              </a:ext>
            </a:extLst>
          </p:cNvPr>
          <p:cNvSpPr txBox="1"/>
          <p:nvPr/>
        </p:nvSpPr>
        <p:spPr>
          <a:xfrm>
            <a:off x="1097027" y="2579427"/>
            <a:ext cx="14922280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chemeClr val="bg1"/>
                </a:solidFill>
              </a:rPr>
              <a:t>Implemented Endpoints:</a:t>
            </a:r>
          </a:p>
          <a:p>
            <a:r>
              <a:rPr lang="en-US" sz="4000" dirty="0">
                <a:solidFill>
                  <a:schemeClr val="bg1"/>
                </a:solidFill>
              </a:rPr>
              <a:t>1. GET / → API Health Check</a:t>
            </a:r>
          </a:p>
          <a:p>
            <a:r>
              <a:rPr lang="en-US" sz="4000" dirty="0">
                <a:solidFill>
                  <a:schemeClr val="bg1"/>
                </a:solidFill>
              </a:rPr>
              <a:t>2. POST /upload-resume/ → Upload Resume File</a:t>
            </a:r>
          </a:p>
          <a:p>
            <a:r>
              <a:rPr lang="en-US" sz="4000" dirty="0">
                <a:solidFill>
                  <a:schemeClr val="bg1"/>
                </a:solidFill>
              </a:rPr>
              <a:t>3. POST /match-resume/ → (To be integrated with TF-IDF)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u="sng" dirty="0">
                <a:solidFill>
                  <a:schemeClr val="bg1"/>
                </a:solidFill>
              </a:rPr>
              <a:t>Next Steps:</a:t>
            </a:r>
          </a:p>
          <a:p>
            <a:r>
              <a:rPr lang="en-US" sz="4000" dirty="0">
                <a:solidFill>
                  <a:schemeClr val="bg1"/>
                </a:solidFill>
              </a:rPr>
              <a:t>- Integrate TF-IDF &amp; ML models</a:t>
            </a:r>
          </a:p>
          <a:p>
            <a:r>
              <a:rPr lang="en-US" sz="4000" dirty="0">
                <a:solidFill>
                  <a:schemeClr val="bg1"/>
                </a:solidFill>
              </a:rPr>
              <a:t>- Enhance resume parsing &amp; matching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62516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69DE61-604C-F13F-FDA5-1719176DE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5CE0169D-8E58-DC9B-616D-03E8D6CBD47F}"/>
              </a:ext>
            </a:extLst>
          </p:cNvPr>
          <p:cNvSpPr txBox="1"/>
          <p:nvPr/>
        </p:nvSpPr>
        <p:spPr>
          <a:xfrm>
            <a:off x="1278260" y="686936"/>
            <a:ext cx="14741047" cy="11564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IN" sz="6600" b="1" u="sng" dirty="0">
                <a:solidFill>
                  <a:schemeClr val="bg1"/>
                </a:solidFill>
              </a:rPr>
              <a:t>TF-IDF vs. BERT for Skill Matching</a:t>
            </a:r>
            <a:endParaRPr lang="en-US" sz="6600" b="1" u="sng" dirty="0">
              <a:solidFill>
                <a:schemeClr val="bg1"/>
              </a:solidFill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786C203E-90DF-EA59-FC78-E4DD90624571}"/>
              </a:ext>
            </a:extLst>
          </p:cNvPr>
          <p:cNvSpPr txBox="1"/>
          <p:nvPr/>
        </p:nvSpPr>
        <p:spPr>
          <a:xfrm>
            <a:off x="879123" y="6278122"/>
            <a:ext cx="16529753" cy="12258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TF-IDF is simple, fast, and </a:t>
            </a:r>
            <a:r>
              <a:rPr lang="en-US" sz="2800" dirty="0">
                <a:solidFill>
                  <a:schemeClr val="bg1"/>
                </a:solidFill>
              </a:rPr>
              <a:t>useful</a:t>
            </a:r>
            <a:r>
              <a:rPr lang="en-US" sz="2800" b="1" dirty="0">
                <a:solidFill>
                  <a:schemeClr val="bg1"/>
                </a:solidFill>
              </a:rPr>
              <a:t> for keyword-based matching</a:t>
            </a:r>
            <a:r>
              <a:rPr lang="en-US" sz="2800" dirty="0">
                <a:solidFill>
                  <a:schemeClr val="bg1"/>
                </a:solidFill>
              </a:rPr>
              <a:t> but fails to understand synonyms.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BERT provides superior matching accuracy</a:t>
            </a:r>
            <a:r>
              <a:rPr lang="en-US" sz="2800" dirty="0">
                <a:solidFill>
                  <a:schemeClr val="bg1"/>
                </a:solidFill>
              </a:rPr>
              <a:t> by capturing the deeper context of skills.</a:t>
            </a: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F32769F9-0095-5BD3-6EA4-0A2157FBE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1FB853B-31B4-DA39-43DF-822DAA887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949682"/>
              </p:ext>
            </p:extLst>
          </p:nvPr>
        </p:nvGraphicFramePr>
        <p:xfrm>
          <a:off x="1449788" y="2781079"/>
          <a:ext cx="12192000" cy="24942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3676894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1378551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98455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TF-IDF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BERT EMBEDDINGS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733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Approach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Keyword-based frequency analysis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Context-aware deep learning model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430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Understanding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Matches exact words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Understands meaning &amp; Context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2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to word overlap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Captures synonyms &amp; related concepts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012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Skill Matching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Works well for structured job descriptions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 for unstructured resumes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591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 &amp; lightweight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Slightly slower but much more accurate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2809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9451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074A79-17BB-5519-A9A7-2B0CEC15D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2D30E557-03CC-8962-9F34-07320A634B35}"/>
              </a:ext>
            </a:extLst>
          </p:cNvPr>
          <p:cNvSpPr txBox="1"/>
          <p:nvPr/>
        </p:nvSpPr>
        <p:spPr>
          <a:xfrm>
            <a:off x="1278260" y="686936"/>
            <a:ext cx="14741047" cy="1195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7750" dirty="0">
                <a:solidFill>
                  <a:srgbClr val="FFFFFF"/>
                </a:solidFill>
                <a:ea typeface="+mn-lt"/>
                <a:cs typeface="+mn-lt"/>
                <a:sym typeface="Poppins Bold"/>
              </a:rPr>
              <a:t>Algorithm in use: BERT </a:t>
            </a:r>
            <a:endParaRPr lang="en-US" dirty="0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EF6F339-BF3F-4026-2D52-473ADBA2BFCC}"/>
              </a:ext>
            </a:extLst>
          </p:cNvPr>
          <p:cNvSpPr txBox="1"/>
          <p:nvPr/>
        </p:nvSpPr>
        <p:spPr>
          <a:xfrm>
            <a:off x="1097026" y="3654192"/>
            <a:ext cx="16529753" cy="4246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Why BERT?</a:t>
            </a:r>
            <a:r>
              <a:rPr lang="en-US" sz="2800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 BERT possesses a profound comprehension of job descriptions and resumes, enabling it to extract key skills, experiences, and qualifications from unstructured text.</a:t>
            </a:r>
            <a:endParaRPr lang="en-US" sz="2800" dirty="0">
              <a:ea typeface="Calibri"/>
              <a:cs typeface="Calibri"/>
            </a:endParaRPr>
          </a:p>
          <a:p>
            <a:pPr algn="just"/>
            <a:endParaRPr lang="en-US" sz="2800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Semantic Matching: </a:t>
            </a:r>
            <a:r>
              <a:rPr lang="en-US" sz="2800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BERT excels at establishing semantic connections between resumes and job postings, ensuring accurate and insightful recommendations.</a:t>
            </a:r>
            <a:endParaRPr lang="en-US" sz="2800" dirty="0">
              <a:ea typeface="Calibri"/>
              <a:cs typeface="Calibri"/>
            </a:endParaRPr>
          </a:p>
          <a:p>
            <a:pPr algn="just"/>
            <a:endParaRPr lang="en-US" sz="2800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Improved Accuracy:</a:t>
            </a:r>
            <a:r>
              <a:rPr lang="en-US" sz="2800" dirty="0">
                <a:solidFill>
                  <a:srgbClr val="FFFFFF"/>
                </a:solidFill>
                <a:ea typeface="+mn-lt"/>
                <a:cs typeface="+mn-lt"/>
                <a:sym typeface="DM Sans"/>
              </a:rPr>
              <a:t> Fine-tuning BERT on a resume-job matching dataset enables the model to enhance recommendation accuracy through deep contextual learning.</a:t>
            </a:r>
            <a:endParaRPr lang="en-US" sz="2800" dirty="0">
              <a:ea typeface="+mn-lt"/>
              <a:cs typeface="+mn-lt"/>
            </a:endParaRPr>
          </a:p>
          <a:p>
            <a:pPr algn="just"/>
            <a:endParaRPr lang="en-US" sz="2400" dirty="0"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C1660265-5577-33CE-3541-3FF7CF330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20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BF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 rot="10800000">
            <a:off x="5504494" y="-151278"/>
            <a:ext cx="489605" cy="10438282"/>
            <a:chOff x="0" y="-39844"/>
            <a:chExt cx="128949" cy="2749177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128949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-39844"/>
              <a:ext cx="128949" cy="2709333"/>
            </a:xfrm>
            <a:custGeom>
              <a:avLst/>
              <a:gdLst/>
              <a:ahLst/>
              <a:cxnLst/>
              <a:rect l="l" t="t" r="r" b="b"/>
              <a:pathLst>
                <a:path w="128949" h="2709333">
                  <a:moveTo>
                    <a:pt x="0" y="0"/>
                  </a:moveTo>
                  <a:lnTo>
                    <a:pt x="128949" y="0"/>
                  </a:lnTo>
                  <a:lnTo>
                    <a:pt x="12894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A3F3A">
                    <a:alpha val="100000"/>
                  </a:srgbClr>
                </a:gs>
                <a:gs pos="50000">
                  <a:srgbClr val="116E71">
                    <a:alpha val="100000"/>
                  </a:srgbClr>
                </a:gs>
                <a:gs pos="100000">
                  <a:srgbClr val="43D8C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994102" y="-958103"/>
            <a:ext cx="14193295" cy="11232208"/>
            <a:chOff x="0" y="0"/>
            <a:chExt cx="2859390" cy="202860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59390" cy="2028604"/>
            </a:xfrm>
            <a:custGeom>
              <a:avLst/>
              <a:gdLst/>
              <a:ahLst/>
              <a:cxnLst/>
              <a:rect l="l" t="t" r="r" b="b"/>
              <a:pathLst>
                <a:path w="2859390" h="2028604">
                  <a:moveTo>
                    <a:pt x="0" y="0"/>
                  </a:moveTo>
                  <a:lnTo>
                    <a:pt x="2859390" y="0"/>
                  </a:lnTo>
                  <a:lnTo>
                    <a:pt x="2859390" y="2028604"/>
                  </a:lnTo>
                  <a:lnTo>
                    <a:pt x="0" y="202860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2859390" cy="20286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480307" y="713633"/>
            <a:ext cx="8997049" cy="1271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56"/>
              </a:lnSpc>
            </a:pPr>
            <a:r>
              <a:rPr lang="en-US" sz="8100" b="1" u="sng" dirty="0">
                <a:solidFill>
                  <a:srgbClr val="0B4B49"/>
                </a:solidFill>
                <a:latin typeface="Poppins Bold"/>
                <a:ea typeface="Poppins Bold"/>
                <a:cs typeface="Poppins Bold"/>
              </a:rPr>
              <a:t>Challenges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480627" y="2720968"/>
            <a:ext cx="12276929" cy="75654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Handling different formats, preserving layouts, and text encoding issues.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Complex Sentence Structure: Resumes can have different writing styles and structures, making it difficult to preprocess text uniformly.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Skills are written in different ways (e.g., “Machine Learning” vs. “ML”), making it hard to count occurrences correctly.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Bert embeddings are powerful but computationally expensive compared to </a:t>
            </a:r>
            <a:r>
              <a:rPr lang="en-IN" sz="3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Tf-idf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Processing large datasets required optimization like batch processing and caching embeddings to reduce runtime.</a:t>
            </a:r>
          </a:p>
          <a:p>
            <a:pPr lvl="0"/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en-US" sz="3200" dirty="0"/>
              <a:t>Handling file uploads &amp; validation</a:t>
            </a:r>
          </a:p>
          <a:p>
            <a:pPr algn="just">
              <a:lnSpc>
                <a:spcPct val="150000"/>
              </a:lnSpc>
            </a:pP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en-US" sz="3200" dirty="0"/>
              <a:t>Ensuring API scalability for large datasets</a:t>
            </a:r>
          </a:p>
          <a:p>
            <a:pPr algn="just">
              <a:lnSpc>
                <a:spcPct val="150000"/>
              </a:lnSpc>
            </a:pPr>
            <a:endParaRPr lang="en-US" sz="3200" dirty="0">
              <a:solidFill>
                <a:srgbClr val="0B4B49"/>
              </a:solidFill>
              <a:latin typeface="Calibri"/>
              <a:ea typeface="Calibri"/>
              <a:cs typeface="Calibri"/>
            </a:endParaRPr>
          </a:p>
          <a:p>
            <a:pPr algn="just">
              <a:lnSpc>
                <a:spcPct val="150000"/>
              </a:lnSpc>
            </a:pPr>
            <a:endParaRPr lang="en-US" sz="3200" dirty="0">
              <a:solidFill>
                <a:srgbClr val="0B4B49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6" name="Picture 15" descr="Navigating the Challenges of Implementing AI in Project Management | Justin  Underhill (PPM)">
            <a:extLst>
              <a:ext uri="{FF2B5EF4-FFF2-40B4-BE49-F238E27FC236}">
                <a16:creationId xmlns:a16="http://schemas.microsoft.com/office/drawing/2014/main" id="{3C898F2B-B779-A802-077E-07BFBAB40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7835" y="1079967"/>
            <a:ext cx="6328522" cy="8127064"/>
          </a:xfrm>
          <a:prstGeom prst="rect">
            <a:avLst/>
          </a:prstGeom>
        </p:spPr>
      </p:pic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8C5E3D3C-3380-76A4-FD8C-9C5CCF7AB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5162" y="295651"/>
            <a:ext cx="1686647" cy="16866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25000" y="0"/>
            <a:ext cx="8763000" cy="10287000"/>
            <a:chOff x="0" y="0"/>
            <a:chExt cx="194147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41470" cy="2709333"/>
            </a:xfrm>
            <a:custGeom>
              <a:avLst/>
              <a:gdLst/>
              <a:ahLst/>
              <a:cxnLst/>
              <a:rect l="l" t="t" r="r" b="b"/>
              <a:pathLst>
                <a:path w="1941470" h="2709333">
                  <a:moveTo>
                    <a:pt x="0" y="0"/>
                  </a:moveTo>
                  <a:lnTo>
                    <a:pt x="1941470" y="0"/>
                  </a:lnTo>
                  <a:lnTo>
                    <a:pt x="194147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941470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7840447" y="-20894"/>
            <a:ext cx="276056" cy="10287000"/>
            <a:chOff x="0" y="0"/>
            <a:chExt cx="72706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706" cy="2709333"/>
            </a:xfrm>
            <a:custGeom>
              <a:avLst/>
              <a:gdLst/>
              <a:ahLst/>
              <a:cxnLst/>
              <a:rect l="l" t="t" r="r" b="b"/>
              <a:pathLst>
                <a:path w="72706" h="2709333">
                  <a:moveTo>
                    <a:pt x="0" y="0"/>
                  </a:moveTo>
                  <a:lnTo>
                    <a:pt x="72706" y="0"/>
                  </a:lnTo>
                  <a:lnTo>
                    <a:pt x="7270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A3F3A">
                    <a:alpha val="100000"/>
                  </a:srgbClr>
                </a:gs>
                <a:gs pos="50000">
                  <a:srgbClr val="116E71">
                    <a:alpha val="100000"/>
                  </a:srgbClr>
                </a:gs>
                <a:gs pos="100000">
                  <a:srgbClr val="43D8C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72706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85344" y="3804978"/>
            <a:ext cx="7477319" cy="1056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71"/>
              </a:lnSpc>
            </a:pPr>
            <a:r>
              <a:rPr lang="en-US" sz="6750" b="1">
                <a:solidFill>
                  <a:srgbClr val="FFFFFF"/>
                </a:solidFill>
                <a:latin typeface="Poppins Bold"/>
                <a:cs typeface="Poppins Bold"/>
                <a:sym typeface="Poppins Bold"/>
              </a:rPr>
              <a:t>Project Goal</a:t>
            </a:r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10305261" y="2324100"/>
            <a:ext cx="6724504" cy="5078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3200">
                <a:solidFill>
                  <a:schemeClr val="accent5">
                    <a:lumMod val="50000"/>
                  </a:schemeClr>
                </a:solidFill>
              </a:rPr>
              <a:t>Develop an AI-powered resume optimization tool that helps students tailor their resumes to specific job descriptions. By leveraging </a:t>
            </a:r>
            <a:r>
              <a:rPr lang="en-US" sz="3200" b="1">
                <a:solidFill>
                  <a:schemeClr val="accent5">
                    <a:lumMod val="50000"/>
                  </a:schemeClr>
                </a:solidFill>
              </a:rPr>
              <a:t>Natural Language Processing (NLP) and Machine Learning (ML)</a:t>
            </a:r>
            <a:r>
              <a:rPr lang="en-US" sz="3200">
                <a:solidFill>
                  <a:schemeClr val="accent5">
                    <a:lumMod val="50000"/>
                  </a:schemeClr>
                </a:solidFill>
              </a:rPr>
              <a:t> techniques, the system will analyze job postings, extract key skills, and compare them with resumes to provide personalized recommendations for improving alignment with employer expectations.</a:t>
            </a:r>
            <a:endParaRPr lang="en-US" sz="3200">
              <a:solidFill>
                <a:schemeClr val="accent5">
                  <a:lumMod val="50000"/>
                </a:schemeClr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" name="Picture 14" descr="Illinois Institute of Technology - Credly">
            <a:extLst>
              <a:ext uri="{FF2B5EF4-FFF2-40B4-BE49-F238E27FC236}">
                <a16:creationId xmlns:a16="http://schemas.microsoft.com/office/drawing/2014/main" id="{4FA18D30-16A1-0839-2072-D94400FA6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2071" y="-166167"/>
            <a:ext cx="1686647" cy="168664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6664B-2101-7B72-52D2-0A24375ED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479BC759-627E-E921-7721-D432B64FB7BE}"/>
              </a:ext>
            </a:extLst>
          </p:cNvPr>
          <p:cNvSpPr txBox="1"/>
          <p:nvPr/>
        </p:nvSpPr>
        <p:spPr>
          <a:xfrm>
            <a:off x="1278260" y="686936"/>
            <a:ext cx="14741047" cy="11157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5400" b="1" u="sng" dirty="0">
                <a:solidFill>
                  <a:schemeClr val="bg1"/>
                </a:solidFill>
              </a:rPr>
              <a:t>Solutions to those Challenges 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574FF0D-0CC2-54DA-5E01-234E7DDD7722}"/>
              </a:ext>
            </a:extLst>
          </p:cNvPr>
          <p:cNvSpPr txBox="1"/>
          <p:nvPr/>
        </p:nvSpPr>
        <p:spPr>
          <a:xfrm>
            <a:off x="1028788" y="3040043"/>
            <a:ext cx="15921732" cy="56618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1. Use </a:t>
            </a:r>
            <a:r>
              <a:rPr lang="en-US" sz="3200" dirty="0" err="1">
                <a:solidFill>
                  <a:schemeClr val="bg1"/>
                </a:solidFill>
                <a:ea typeface="Calibri"/>
                <a:cs typeface="Calibri"/>
              </a:rPr>
              <a:t>spaCy’s</a:t>
            </a: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dependency parsing and part-of-speech tagging to break down complex sentences into more manageable components.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2. Use </a:t>
            </a:r>
            <a:r>
              <a:rPr lang="en-US" sz="3200" dirty="0" err="1">
                <a:solidFill>
                  <a:schemeClr val="bg1"/>
                </a:solidFill>
                <a:ea typeface="Calibri"/>
                <a:cs typeface="Calibri"/>
              </a:rPr>
              <a:t>spaCy</a:t>
            </a: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and NLKK for lemmatization and </a:t>
            </a:r>
            <a:r>
              <a:rPr lang="en-US" sz="3200" dirty="0" err="1">
                <a:solidFill>
                  <a:schemeClr val="bg1"/>
                </a:solidFill>
                <a:ea typeface="Calibri"/>
                <a:cs typeface="Calibri"/>
              </a:rPr>
              <a:t>stopword</a:t>
            </a: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removal to reduce the text to its most meaningful form, ensuring better text consistency.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3. </a:t>
            </a:r>
            <a:r>
              <a:rPr lang="en-IN" sz="3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Applied </a:t>
            </a:r>
            <a:r>
              <a:rPr lang="en-IN" sz="32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string normalization</a:t>
            </a:r>
            <a:r>
              <a:rPr lang="en-IN" sz="3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standardize skill names (e.g., mapping "ML" to "Machine Learning").</a:t>
            </a:r>
          </a:p>
          <a:p>
            <a:pPr algn="just"/>
            <a:r>
              <a:rPr lang="en-IN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Used pre-trained models like paraphrase-MiniLM-L12-v2 for a balance of speed &amp; accuracy</a:t>
            </a:r>
          </a:p>
          <a:p>
            <a:pPr algn="just"/>
            <a:r>
              <a:rPr lang="en-IN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en-IN" sz="32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3200" dirty="0">
                <a:solidFill>
                  <a:schemeClr val="bg1"/>
                </a:solidFill>
              </a:rPr>
              <a:t>Using </a:t>
            </a:r>
            <a:r>
              <a:rPr lang="en-US" sz="3200" dirty="0" err="1">
                <a:solidFill>
                  <a:schemeClr val="bg1"/>
                </a:solidFill>
              </a:rPr>
              <a:t>FastAPI’s</a:t>
            </a:r>
            <a:r>
              <a:rPr lang="en-US" sz="3200" dirty="0">
                <a:solidFill>
                  <a:schemeClr val="bg1"/>
                </a:solidFill>
              </a:rPr>
              <a:t> Background Tasks for large uploads</a:t>
            </a:r>
            <a:endParaRPr lang="en-IN" sz="32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32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</a:t>
            </a:r>
            <a:r>
              <a:rPr lang="en-US" sz="3200" dirty="0">
                <a:solidFill>
                  <a:schemeClr val="bg1"/>
                </a:solidFill>
              </a:rPr>
              <a:t>Designing API structure for easy extension.</a:t>
            </a:r>
          </a:p>
          <a:p>
            <a:pPr algn="just"/>
            <a:endParaRPr lang="en-I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F471D7A7-BD88-00F5-1AD6-508C9D349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46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2F981C-A304-93AB-4D60-5E831430E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02C816C0-7E77-9F5C-4D49-AA8BB6178D68}"/>
              </a:ext>
            </a:extLst>
          </p:cNvPr>
          <p:cNvSpPr txBox="1"/>
          <p:nvPr/>
        </p:nvSpPr>
        <p:spPr>
          <a:xfrm>
            <a:off x="1278260" y="686936"/>
            <a:ext cx="14741047" cy="11157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5400" b="1" u="sng" dirty="0">
                <a:solidFill>
                  <a:schemeClr val="bg1"/>
                </a:solidFill>
                <a:latin typeface="+mj-lt"/>
              </a:rPr>
              <a:t>B</a:t>
            </a:r>
            <a:r>
              <a:rPr lang="en-US" sz="5400" b="1" i="0" u="sng" dirty="0">
                <a:solidFill>
                  <a:schemeClr val="bg1"/>
                </a:solidFill>
                <a:effectLst/>
                <a:latin typeface="+mj-lt"/>
              </a:rPr>
              <a:t>lueprint for Phase 3</a:t>
            </a:r>
            <a:endParaRPr lang="en-US" sz="5400" b="1" u="sng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9E021B1C-EC00-C309-5023-E89FF59C8906}"/>
              </a:ext>
            </a:extLst>
          </p:cNvPr>
          <p:cNvSpPr txBox="1"/>
          <p:nvPr/>
        </p:nvSpPr>
        <p:spPr>
          <a:xfrm>
            <a:off x="1278260" y="2302471"/>
            <a:ext cx="17095837" cy="7050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IN" sz="2400" dirty="0">
                <a:solidFill>
                  <a:schemeClr val="bg1"/>
                </a:solidFill>
              </a:rPr>
              <a:t>1. </a:t>
            </a:r>
            <a:r>
              <a:rPr lang="en-IN" sz="2800" dirty="0">
                <a:solidFill>
                  <a:schemeClr val="bg1"/>
                </a:solidFill>
              </a:rPr>
              <a:t>Backend &amp; API Development </a:t>
            </a:r>
          </a:p>
          <a:p>
            <a:pPr marL="342900" indent="-342900" algn="just">
              <a:buFontTx/>
              <a:buChar char="-"/>
            </a:pPr>
            <a:r>
              <a:rPr lang="en-IN" sz="2800" dirty="0">
                <a:solidFill>
                  <a:schemeClr val="bg1"/>
                </a:solidFill>
              </a:rPr>
              <a:t>Build REST API for integration </a:t>
            </a:r>
          </a:p>
          <a:p>
            <a:pPr marL="342900" indent="-342900" algn="just">
              <a:buFontTx/>
              <a:buChar char="-"/>
            </a:pPr>
            <a:r>
              <a:rPr lang="en-IN" sz="2800" dirty="0">
                <a:solidFill>
                  <a:schemeClr val="bg1"/>
                </a:solidFill>
              </a:rPr>
              <a:t>Create Flask/</a:t>
            </a:r>
            <a:r>
              <a:rPr lang="en-IN" sz="2800" dirty="0" err="1">
                <a:solidFill>
                  <a:schemeClr val="bg1"/>
                </a:solidFill>
              </a:rPr>
              <a:t>FastAPI</a:t>
            </a:r>
            <a:r>
              <a:rPr lang="en-IN" sz="2800" dirty="0">
                <a:solidFill>
                  <a:schemeClr val="bg1"/>
                </a:solidFill>
              </a:rPr>
              <a:t> endpoints </a:t>
            </a:r>
          </a:p>
          <a:p>
            <a:pPr marL="342900" indent="-342900" algn="just">
              <a:buFontTx/>
              <a:buChar char="-"/>
            </a:pPr>
            <a:r>
              <a:rPr lang="en-IN" sz="2800" dirty="0">
                <a:solidFill>
                  <a:schemeClr val="bg1"/>
                </a:solidFill>
              </a:rPr>
              <a:t>Implement resume &amp; job matching API </a:t>
            </a:r>
          </a:p>
          <a:p>
            <a:pPr marL="342900" indent="-342900" algn="just">
              <a:buFontTx/>
              <a:buChar char="-"/>
            </a:pPr>
            <a:r>
              <a:rPr lang="en-IN" sz="2800" dirty="0">
                <a:solidFill>
                  <a:schemeClr val="bg1"/>
                </a:solidFill>
              </a:rPr>
              <a:t>Integrate ML model into backend </a:t>
            </a:r>
          </a:p>
          <a:p>
            <a:pPr algn="just"/>
            <a:endParaRPr lang="en-IN" sz="2800" dirty="0">
              <a:solidFill>
                <a:schemeClr val="bg1"/>
              </a:solidFill>
            </a:endParaRPr>
          </a:p>
          <a:p>
            <a:pPr algn="just"/>
            <a:r>
              <a:rPr lang="en-IN" sz="2800" dirty="0">
                <a:solidFill>
                  <a:schemeClr val="bg1"/>
                </a:solidFill>
              </a:rPr>
              <a:t>2. Frontend &amp; UI </a:t>
            </a:r>
          </a:p>
          <a:p>
            <a:pPr algn="just"/>
            <a:r>
              <a:rPr lang="en-IN" sz="2800" dirty="0">
                <a:solidFill>
                  <a:schemeClr val="bg1"/>
                </a:solidFill>
              </a:rPr>
              <a:t>-  Develop user interface for interaction</a:t>
            </a:r>
          </a:p>
          <a:p>
            <a:pPr algn="just"/>
            <a:r>
              <a:rPr lang="en-IN" sz="2800" dirty="0">
                <a:solidFill>
                  <a:schemeClr val="bg1"/>
                </a:solidFill>
              </a:rPr>
              <a:t>-  Design form for resume/job input </a:t>
            </a:r>
          </a:p>
          <a:p>
            <a:pPr algn="just"/>
            <a:r>
              <a:rPr lang="en-IN" sz="2800" dirty="0">
                <a:solidFill>
                  <a:schemeClr val="bg1"/>
                </a:solidFill>
              </a:rPr>
              <a:t>-  Display match score &amp; recommendations </a:t>
            </a:r>
          </a:p>
          <a:p>
            <a:pPr algn="just"/>
            <a:r>
              <a:rPr lang="en-IN" sz="2800" dirty="0">
                <a:solidFill>
                  <a:schemeClr val="bg1"/>
                </a:solidFill>
              </a:rPr>
              <a:t>-  Connect frontend to API (React.js)</a:t>
            </a:r>
          </a:p>
          <a:p>
            <a:pPr algn="just"/>
            <a:endParaRPr lang="en-IN" sz="2800" dirty="0">
              <a:solidFill>
                <a:schemeClr val="bg1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</a:rPr>
              <a:t>3. Merge components → Connect frontend, backend, and ML model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</a:rPr>
              <a:t>4. Fine-tune recommendations → Improve skill extraction &amp; match accuracy</a:t>
            </a:r>
            <a:endParaRPr lang="en-US" sz="28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>
              <a:lnSpc>
                <a:spcPct val="150000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4B54428B-095A-8990-E861-3C06CAB47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91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786331-2F9B-0DF2-8543-010F61582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FAE8B0D9-F116-A0EE-2854-FDF997EBF8D2}"/>
              </a:ext>
            </a:extLst>
          </p:cNvPr>
          <p:cNvSpPr txBox="1"/>
          <p:nvPr/>
        </p:nvSpPr>
        <p:spPr>
          <a:xfrm>
            <a:off x="6829426" y="4027745"/>
            <a:ext cx="6729412" cy="11766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7200" b="1" i="0" u="sng" dirty="0">
                <a:solidFill>
                  <a:schemeClr val="bg1"/>
                </a:solidFill>
                <a:effectLst/>
                <a:latin typeface="+mj-lt"/>
              </a:rPr>
              <a:t>PHASE 3</a:t>
            </a:r>
            <a:endParaRPr lang="en-US" sz="7200" b="1" u="sng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02920411-93CB-1E9E-A43B-D07478934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20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C5B119-196C-4801-362C-3CE6EB5A5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E05F6877-A244-7188-55C0-620ADEEC0D87}"/>
              </a:ext>
            </a:extLst>
          </p:cNvPr>
          <p:cNvSpPr txBox="1"/>
          <p:nvPr/>
        </p:nvSpPr>
        <p:spPr>
          <a:xfrm>
            <a:off x="982639" y="3254424"/>
            <a:ext cx="14480518" cy="64581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Did experiments to choose algorithm.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Implement resume upload and text extraction to allow users to upload resumes and extract text using backend libraries.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Parse job description and extract keywords and skills using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spaCy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to analyze input job description and identify relevant keywords for matching.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Develop keyword matching and semantic scoring logic to compare resume content with JD keywords and compute a relevance score.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Design Frontend to display results and suggestions to build an interactive UI using </a:t>
            </a:r>
            <a:r>
              <a:rPr lang="en-US" sz="3200" dirty="0" err="1">
                <a:solidFill>
                  <a:schemeClr val="bg1"/>
                </a:solidFill>
                <a:latin typeface="+mj-lt"/>
              </a:rPr>
              <a:t>Streamlit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to show extracted text, scores, and missing keywords.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Test with multiple resume and JD samples to validate accuracy, handle edge cases, and ensure robustness of the pipeline.</a:t>
            </a:r>
          </a:p>
          <a:p>
            <a:pPr>
              <a:lnSpc>
                <a:spcPts val="9687"/>
              </a:lnSpc>
            </a:pPr>
            <a:endParaRPr lang="en-US" sz="3200" u="sng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B908CF74-760D-C49B-1FA5-38F6EA722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4DF8B3-82C5-F57B-C75A-D956E40B7DDA}"/>
              </a:ext>
            </a:extLst>
          </p:cNvPr>
          <p:cNvSpPr txBox="1"/>
          <p:nvPr/>
        </p:nvSpPr>
        <p:spPr>
          <a:xfrm>
            <a:off x="982639" y="1234701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TASKS </a:t>
            </a:r>
            <a:r>
              <a:rPr lang="en-US" sz="6000" b="1" u="sng" dirty="0">
                <a:solidFill>
                  <a:schemeClr val="bg1"/>
                </a:solidFill>
                <a:latin typeface="+mj-lt"/>
              </a:rPr>
              <a:t>ACHIEVED</a:t>
            </a:r>
            <a:r>
              <a:rPr lang="en-US" sz="6000" b="1" u="sng" dirty="0">
                <a:solidFill>
                  <a:schemeClr val="bg1"/>
                </a:solidFill>
              </a:rPr>
              <a:t> IN PHASE 3</a:t>
            </a:r>
          </a:p>
        </p:txBody>
      </p:sp>
    </p:spTree>
    <p:extLst>
      <p:ext uri="{BB962C8B-B14F-4D97-AF65-F5344CB8AC3E}">
        <p14:creationId xmlns:p14="http://schemas.microsoft.com/office/powerpoint/2010/main" val="4259350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55D0D2-9B21-EEEC-EFA9-2F3442643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A47122A1-ABB5-53F5-512A-CE3F48B9F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EC2D8A-822C-2C60-5B68-2EC2EDFF1F72}"/>
              </a:ext>
            </a:extLst>
          </p:cNvPr>
          <p:cNvSpPr txBox="1"/>
          <p:nvPr/>
        </p:nvSpPr>
        <p:spPr>
          <a:xfrm>
            <a:off x="3054326" y="775566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Pipeline of Workflow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1D2EC0-E16E-647E-51DD-370199A48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838" y="2464594"/>
            <a:ext cx="5815011" cy="717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815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0A838A-40D5-908C-EA33-CBD59411D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F48C9B0F-7297-C60E-F2F1-1D432839DB0B}"/>
              </a:ext>
            </a:extLst>
          </p:cNvPr>
          <p:cNvSpPr txBox="1"/>
          <p:nvPr/>
        </p:nvSpPr>
        <p:spPr>
          <a:xfrm>
            <a:off x="1278260" y="686936"/>
            <a:ext cx="14741047" cy="11766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6000" b="1" u="sng" dirty="0">
                <a:solidFill>
                  <a:schemeClr val="bg1"/>
                </a:solidFill>
              </a:rPr>
              <a:t>Skill Matching Approach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9B542701-DE60-B9D6-81AA-D217DB4A98AB}"/>
              </a:ext>
            </a:extLst>
          </p:cNvPr>
          <p:cNvSpPr txBox="1"/>
          <p:nvPr/>
        </p:nvSpPr>
        <p:spPr>
          <a:xfrm>
            <a:off x="753792" y="1863605"/>
            <a:ext cx="16529753" cy="44575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chemeClr val="bg1"/>
                </a:solidFill>
                <a:latin typeface="+mj-lt"/>
              </a:rPr>
              <a:t>Skill Matching Using TF-IDF &amp; BERT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Implemented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TF-IDF and BERT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for resume-skill comparison.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Extracted important words from resumes using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TF-IDF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(keyword-based matching).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Used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BERT embeddings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for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semantic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skill matching, improving accuracy.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Ranked resumes based on similarity scores. 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Identified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missing skills dynamically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for each candidate based on their job category. </a:t>
            </a:r>
          </a:p>
          <a:p>
            <a:pPr algn="just">
              <a:lnSpc>
                <a:spcPct val="150000"/>
              </a:lnSpc>
            </a:pPr>
            <a:endParaRPr lang="en-US" sz="2800" dirty="0">
              <a:solidFill>
                <a:srgbClr val="FFFFFF"/>
              </a:solidFill>
              <a:latin typeface="+mj-lt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9D3B9172-96B9-5D53-AECE-47B1C869A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3E3A11-6F07-EC2F-941B-B86378AD4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67" y="5852585"/>
            <a:ext cx="8460188" cy="3048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38E521-4D74-7924-0F02-C91FD0534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4974" y="5812995"/>
            <a:ext cx="9300717" cy="30880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59EA2A-F906-8741-1BCC-11993625E9E0}"/>
              </a:ext>
            </a:extLst>
          </p:cNvPr>
          <p:cNvSpPr txBox="1"/>
          <p:nvPr/>
        </p:nvSpPr>
        <p:spPr>
          <a:xfrm>
            <a:off x="3108958" y="9008828"/>
            <a:ext cx="3315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Td-</a:t>
            </a:r>
            <a:r>
              <a:rPr lang="en-US" dirty="0" err="1">
                <a:solidFill>
                  <a:schemeClr val="bg1"/>
                </a:solidFill>
              </a:rPr>
              <a:t>idf</a:t>
            </a:r>
            <a:r>
              <a:rPr lang="en-US" dirty="0">
                <a:solidFill>
                  <a:schemeClr val="bg1"/>
                </a:solidFill>
              </a:rPr>
              <a:t> findings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59D8B-F45D-4C10-A148-DE3AED5D8B38}"/>
              </a:ext>
            </a:extLst>
          </p:cNvPr>
          <p:cNvSpPr txBox="1"/>
          <p:nvPr/>
        </p:nvSpPr>
        <p:spPr>
          <a:xfrm>
            <a:off x="12722089" y="8941857"/>
            <a:ext cx="245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BERT Model findings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357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017174-FDF4-0262-859C-47265FA6E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>
            <a:extLst>
              <a:ext uri="{FF2B5EF4-FFF2-40B4-BE49-F238E27FC236}">
                <a16:creationId xmlns:a16="http://schemas.microsoft.com/office/drawing/2014/main" id="{2E3B5B0A-82DD-E827-9CDD-DC09A04815F3}"/>
              </a:ext>
            </a:extLst>
          </p:cNvPr>
          <p:cNvSpPr txBox="1"/>
          <p:nvPr/>
        </p:nvSpPr>
        <p:spPr>
          <a:xfrm>
            <a:off x="1359418" y="236120"/>
            <a:ext cx="16529753" cy="61273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How BERT Works in Our Project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Convert resumes &amp; job skills into numerical embeddings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(vector representation).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Compute similarity scores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between job descriptions and resumes.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Rank resumes based on relevance to required skills.</a:t>
            </a: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Missing Skill Detection Using AI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 Each job category has a 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predefined skill set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(e.g., Data Science → Python, ML, SQL).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 BERT scans the resume and 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identifies missing skills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from the required set.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 Helps </a:t>
            </a:r>
            <a:r>
              <a:rPr lang="en-US" sz="2400" b="1" dirty="0">
                <a:solidFill>
                  <a:schemeClr val="bg1"/>
                </a:solidFill>
                <a:latin typeface="+mj-lt"/>
              </a:rPr>
              <a:t>candidates improve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their skills for better job fit.</a:t>
            </a:r>
          </a:p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endParaRPr lang="en-US" sz="24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A9279BD9-355E-7658-7173-723369E11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547276-F025-35F6-59F3-FC493B91C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001" y="5300511"/>
            <a:ext cx="12350960" cy="475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97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3F5384-05D6-DFDB-097F-8371E28B3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0639F8CD-A6CD-733A-31D1-80C8784EEAEB}"/>
              </a:ext>
            </a:extLst>
          </p:cNvPr>
          <p:cNvSpPr txBox="1"/>
          <p:nvPr/>
        </p:nvSpPr>
        <p:spPr>
          <a:xfrm>
            <a:off x="982639" y="3254424"/>
            <a:ext cx="14480518" cy="4070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TF-IDF + Logistic Regression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Compared SVM, Naive Bayes, </a:t>
            </a:r>
            <a:r>
              <a:rPr lang="en-US" sz="4800" dirty="0" err="1">
                <a:solidFill>
                  <a:schemeClr val="bg1"/>
                </a:solidFill>
              </a:rPr>
              <a:t>XGBoost</a:t>
            </a:r>
            <a:endParaRPr lang="en-US" sz="48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BERT embeddings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bg1"/>
                </a:solidFill>
              </a:rPr>
              <a:t>Selected BERT for its superior context handling</a:t>
            </a:r>
          </a:p>
          <a:p>
            <a:pPr>
              <a:lnSpc>
                <a:spcPts val="9687"/>
              </a:lnSpc>
            </a:pPr>
            <a:endParaRPr lang="en-US" sz="5400" u="sng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908F0E18-0C6A-43CD-159C-DE600F045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7D698D-9875-973E-85F3-3ACFDE22C767}"/>
              </a:ext>
            </a:extLst>
          </p:cNvPr>
          <p:cNvSpPr txBox="1"/>
          <p:nvPr/>
        </p:nvSpPr>
        <p:spPr>
          <a:xfrm>
            <a:off x="982639" y="1234701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Experimentation </a:t>
            </a:r>
            <a:r>
              <a:rPr lang="en-US" sz="6000" b="1" u="sng" dirty="0">
                <a:solidFill>
                  <a:schemeClr val="bg1"/>
                </a:solidFill>
                <a:latin typeface="+mj-lt"/>
              </a:rPr>
              <a:t>with</a:t>
            </a:r>
            <a:r>
              <a:rPr lang="en-US" sz="6000" b="1" u="sng" dirty="0">
                <a:solidFill>
                  <a:schemeClr val="bg1"/>
                </a:solidFill>
              </a:rPr>
              <a:t> Algorithms</a:t>
            </a:r>
          </a:p>
        </p:txBody>
      </p:sp>
    </p:spTree>
    <p:extLst>
      <p:ext uri="{BB962C8B-B14F-4D97-AF65-F5344CB8AC3E}">
        <p14:creationId xmlns:p14="http://schemas.microsoft.com/office/powerpoint/2010/main" val="1277412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2009A5-B2C6-D22F-4162-AD6517A01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8E972B41-01B8-E0B7-3E0D-74205A970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58712F-5B89-4988-F035-5E1644F77FB8}"/>
              </a:ext>
            </a:extLst>
          </p:cNvPr>
          <p:cNvSpPr txBox="1"/>
          <p:nvPr/>
        </p:nvSpPr>
        <p:spPr>
          <a:xfrm>
            <a:off x="982639" y="1234701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Skill Matching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73D3F-FAE4-F129-DCEB-32BDA27A7402}"/>
              </a:ext>
            </a:extLst>
          </p:cNvPr>
          <p:cNvSpPr txBox="1">
            <a:spLocks/>
          </p:cNvSpPr>
          <p:nvPr/>
        </p:nvSpPr>
        <p:spPr>
          <a:xfrm>
            <a:off x="982639" y="2934269"/>
            <a:ext cx="15981528" cy="4012441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Resume and job description pairs were scored for skill similarity using both TF-IDF and BERT.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On average, the BERT-based model achieved approximately 87% accuracy in relevant skill detection.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Each resume received feedback including matched skills, missing skills, and suggestions for improvement.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Results demonstrated high alignment with expected domain-specific skills.</a:t>
            </a:r>
          </a:p>
        </p:txBody>
      </p:sp>
    </p:spTree>
    <p:extLst>
      <p:ext uri="{BB962C8B-B14F-4D97-AF65-F5344CB8AC3E}">
        <p14:creationId xmlns:p14="http://schemas.microsoft.com/office/powerpoint/2010/main" val="3210819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480BE0-AACE-F34F-50E1-D4E879F52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466464F7-0593-79F1-FCC0-1C380F685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E7D5A9-F517-1549-570B-757552EE673B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Semantic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3F9C0-5834-6700-06A1-C2FCC299917D}"/>
              </a:ext>
            </a:extLst>
          </p:cNvPr>
          <p:cNvSpPr txBox="1">
            <a:spLocks/>
          </p:cNvSpPr>
          <p:nvPr/>
        </p:nvSpPr>
        <p:spPr>
          <a:xfrm>
            <a:off x="982639" y="2333766"/>
            <a:ext cx="15981528" cy="368489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Scores range between 55-95%</a:t>
            </a:r>
          </a:p>
          <a:p>
            <a:r>
              <a:rPr lang="en-US" sz="4000" dirty="0">
                <a:solidFill>
                  <a:schemeClr val="bg1"/>
                </a:solidFill>
              </a:rPr>
              <a:t>Majority resumes score around 70-80%</a:t>
            </a:r>
          </a:p>
          <a:p>
            <a:r>
              <a:rPr lang="en-US" sz="4000" dirty="0">
                <a:solidFill>
                  <a:schemeClr val="bg1"/>
                </a:solidFill>
              </a:rPr>
              <a:t>BERT scores correlate better with 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    recruiter feedback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614318-78E4-9DFC-370B-259D2B396B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076" t="16752" r="40772" b="24123"/>
          <a:stretch/>
        </p:blipFill>
        <p:spPr>
          <a:xfrm>
            <a:off x="10582276" y="2588540"/>
            <a:ext cx="6076950" cy="57667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FBBEB1-FD3C-188F-1909-4DCFAD56BF39}"/>
              </a:ext>
            </a:extLst>
          </p:cNvPr>
          <p:cNvSpPr txBox="1"/>
          <p:nvPr/>
        </p:nvSpPr>
        <p:spPr>
          <a:xfrm>
            <a:off x="10417969" y="3895345"/>
            <a:ext cx="3286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BERT scores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CB99BC-3C68-6D65-4212-7B436146152B}"/>
              </a:ext>
            </a:extLst>
          </p:cNvPr>
          <p:cNvSpPr txBox="1"/>
          <p:nvPr/>
        </p:nvSpPr>
        <p:spPr>
          <a:xfrm>
            <a:off x="12825483" y="8355310"/>
            <a:ext cx="2662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Resume scores</a:t>
            </a:r>
          </a:p>
        </p:txBody>
      </p:sp>
    </p:spTree>
    <p:extLst>
      <p:ext uri="{BB962C8B-B14F-4D97-AF65-F5344CB8AC3E}">
        <p14:creationId xmlns:p14="http://schemas.microsoft.com/office/powerpoint/2010/main" val="2287150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98ECE05-084A-66CC-7017-B6BCF324F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8293" y="0"/>
            <a:ext cx="7173326" cy="102870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 rot="-10800000">
            <a:off x="17823561" y="0"/>
            <a:ext cx="979210" cy="10287000"/>
            <a:chOff x="0" y="0"/>
            <a:chExt cx="257899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7899" cy="2709333"/>
            </a:xfrm>
            <a:custGeom>
              <a:avLst/>
              <a:gdLst/>
              <a:ahLst/>
              <a:cxnLst/>
              <a:rect l="l" t="t" r="r" b="b"/>
              <a:pathLst>
                <a:path w="257899" h="2709333">
                  <a:moveTo>
                    <a:pt x="0" y="0"/>
                  </a:moveTo>
                  <a:lnTo>
                    <a:pt x="257899" y="0"/>
                  </a:lnTo>
                  <a:lnTo>
                    <a:pt x="25789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A3F3A">
                    <a:alpha val="100000"/>
                  </a:srgbClr>
                </a:gs>
                <a:gs pos="50000">
                  <a:srgbClr val="116E71">
                    <a:alpha val="100000"/>
                  </a:srgbClr>
                </a:gs>
                <a:gs pos="100000">
                  <a:srgbClr val="43D8C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257899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346351" y="3809789"/>
            <a:ext cx="6477211" cy="6477211"/>
          </a:xfrm>
          <a:custGeom>
            <a:avLst/>
            <a:gdLst/>
            <a:ahLst/>
            <a:cxnLst/>
            <a:rect l="l" t="t" r="r" b="b"/>
            <a:pathLst>
              <a:path w="6477211" h="6477211">
                <a:moveTo>
                  <a:pt x="0" y="0"/>
                </a:moveTo>
                <a:lnTo>
                  <a:pt x="6477210" y="0"/>
                </a:lnTo>
                <a:lnTo>
                  <a:pt x="6477210" y="6477211"/>
                </a:lnTo>
                <a:lnTo>
                  <a:pt x="0" y="64772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281272" y="917472"/>
            <a:ext cx="9471486" cy="1161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339"/>
              </a:lnSpc>
            </a:pPr>
            <a:r>
              <a:rPr lang="en-US" sz="7450" b="1" u="sng" dirty="0">
                <a:solidFill>
                  <a:srgbClr val="0B4B49"/>
                </a:solidFill>
                <a:latin typeface="Poppins Bold"/>
                <a:ea typeface="Poppins Bold"/>
                <a:cs typeface="Poppins Bold"/>
              </a:rPr>
              <a:t>Objectives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316576" y="9258300"/>
            <a:ext cx="11662927" cy="1316354"/>
            <a:chOff x="0" y="0"/>
            <a:chExt cx="3071717" cy="34669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071717" cy="346694"/>
            </a:xfrm>
            <a:custGeom>
              <a:avLst/>
              <a:gdLst/>
              <a:ahLst/>
              <a:cxnLst/>
              <a:rect l="l" t="t" r="r" b="b"/>
              <a:pathLst>
                <a:path w="3071717" h="346694">
                  <a:moveTo>
                    <a:pt x="0" y="0"/>
                  </a:moveTo>
                  <a:lnTo>
                    <a:pt x="3071717" y="0"/>
                  </a:lnTo>
                  <a:lnTo>
                    <a:pt x="3071717" y="346694"/>
                  </a:lnTo>
                  <a:lnTo>
                    <a:pt x="0" y="346694"/>
                  </a:lnTo>
                  <a:close/>
                </a:path>
              </a:pathLst>
            </a:custGeom>
            <a:solidFill>
              <a:srgbClr val="80BF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3071717" cy="3466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421FFD6-D4CC-2A1F-0430-E6FC1D6A4C91}"/>
              </a:ext>
            </a:extLst>
          </p:cNvPr>
          <p:cNvSpPr txBox="1"/>
          <p:nvPr/>
        </p:nvSpPr>
        <p:spPr>
          <a:xfrm>
            <a:off x="518672" y="2439680"/>
            <a:ext cx="10123714" cy="57861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3200">
                <a:latin typeface="Arial"/>
                <a:cs typeface="Arial"/>
              </a:rPr>
              <a:t>•</a:t>
            </a:r>
            <a:r>
              <a:rPr lang="en-US" sz="3200">
                <a:ea typeface="Calibri"/>
                <a:cs typeface="Calibri"/>
              </a:rPr>
              <a:t>Develop an AI-driven tool to analyze and optimize resumes for better job opportunities.</a:t>
            </a:r>
            <a:endParaRPr lang="en-US"/>
          </a:p>
          <a:p>
            <a:pPr algn="just"/>
            <a:endParaRPr lang="en-US" sz="3200">
              <a:latin typeface="Calibri"/>
              <a:ea typeface="Calibri"/>
              <a:cs typeface="Calibri"/>
            </a:endParaRPr>
          </a:p>
          <a:p>
            <a:pPr algn="just"/>
            <a:r>
              <a:rPr lang="en-US" sz="3200">
                <a:latin typeface="Arial"/>
                <a:cs typeface="Arial"/>
              </a:rPr>
              <a:t>•</a:t>
            </a:r>
            <a:r>
              <a:rPr lang="en-US" sz="3200">
                <a:ea typeface="Calibri"/>
                <a:cs typeface="Calibri"/>
              </a:rPr>
              <a:t>Provide tailored suggestions to enhance resume structure, content, and keyword relevance.</a:t>
            </a:r>
            <a:endParaRPr lang="en-US"/>
          </a:p>
          <a:p>
            <a:pPr algn="just"/>
            <a:endParaRPr lang="en-US" sz="3200">
              <a:latin typeface="Calibri"/>
              <a:ea typeface="Calibri"/>
              <a:cs typeface="Calibri"/>
            </a:endParaRPr>
          </a:p>
          <a:p>
            <a:pPr algn="just"/>
            <a:r>
              <a:rPr lang="en-US" sz="3200">
                <a:latin typeface="Arial"/>
                <a:cs typeface="Arial"/>
              </a:rPr>
              <a:t>•</a:t>
            </a:r>
            <a:r>
              <a:rPr lang="en-US" sz="3200">
                <a:ea typeface="Calibri"/>
                <a:cs typeface="Calibri"/>
              </a:rPr>
              <a:t>Ensure ATS (Applicant Tracking System) compatibility to improve job application success rates.</a:t>
            </a:r>
            <a:endParaRPr lang="en-US"/>
          </a:p>
          <a:p>
            <a:pPr algn="just"/>
            <a:endParaRPr lang="en-US" sz="3200">
              <a:latin typeface="Calibri"/>
              <a:ea typeface="Calibri"/>
              <a:cs typeface="Calibri"/>
            </a:endParaRPr>
          </a:p>
          <a:p>
            <a:pPr algn="just"/>
            <a:r>
              <a:rPr lang="en-US" sz="3200">
                <a:latin typeface="Arial"/>
                <a:cs typeface="Arial"/>
              </a:rPr>
              <a:t>•</a:t>
            </a:r>
            <a:r>
              <a:rPr lang="en-US" sz="3200">
                <a:ea typeface="Calibri"/>
                <a:cs typeface="Calibri"/>
              </a:rPr>
              <a:t>Offer real-time feedback and insights based on industry-specific requirements.</a:t>
            </a:r>
            <a:endParaRPr lang="en-US"/>
          </a:p>
          <a:p>
            <a:pPr algn="l"/>
            <a:endParaRPr lang="en-US">
              <a:ea typeface="Calibri"/>
              <a:cs typeface="Calibri"/>
            </a:endParaRPr>
          </a:p>
        </p:txBody>
      </p:sp>
      <p:pic>
        <p:nvPicPr>
          <p:cNvPr id="4" name="Picture 3" descr="Illinois Institute of Technology - Credly">
            <a:extLst>
              <a:ext uri="{FF2B5EF4-FFF2-40B4-BE49-F238E27FC236}">
                <a16:creationId xmlns:a16="http://schemas.microsoft.com/office/drawing/2014/main" id="{7D56A732-F769-D1E8-D6E5-418E906B9C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29416" y="-2881"/>
            <a:ext cx="1686647" cy="168664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5DDA49-27FE-C4BD-C905-8776A27B1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2C296C27-55F8-2535-EF7C-CC6BA0EC0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36A418-E797-FC0F-A3F9-7F7250213A56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Challenges in Phase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42FCE-3A2C-C8F8-DE53-D89036024604}"/>
              </a:ext>
            </a:extLst>
          </p:cNvPr>
          <p:cNvSpPr txBox="1">
            <a:spLocks/>
          </p:cNvSpPr>
          <p:nvPr/>
        </p:nvSpPr>
        <p:spPr>
          <a:xfrm>
            <a:off x="982639" y="1954646"/>
            <a:ext cx="15981528" cy="534690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endParaRPr lang="en-US" sz="40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Integrating frontend and backend introduced timing and state synchronization issues.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Handling diverse resume formats, especially scanned or improperly structured PDFs, proved complex.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BERT embeddings consumed significant memory and processing power, affecting scalability.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Maintaining accuracy while optimizing speed became a recurring challenge.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7240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5A9A32-4A4E-32E0-7ED9-32F0BB055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C86EF0E2-954A-8FDB-3E35-48AFB41C3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D46FE0-2EA3-6E68-9219-DD602D94952C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u="sng" dirty="0">
                <a:solidFill>
                  <a:schemeClr val="bg1"/>
                </a:solidFill>
              </a:rPr>
              <a:t>Solutions Implemented</a:t>
            </a:r>
            <a:endParaRPr lang="en-US" sz="6000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E8170-5B5A-F0C6-1788-2366281C284F}"/>
              </a:ext>
            </a:extLst>
          </p:cNvPr>
          <p:cNvSpPr txBox="1">
            <a:spLocks/>
          </p:cNvSpPr>
          <p:nvPr/>
        </p:nvSpPr>
        <p:spPr>
          <a:xfrm>
            <a:off x="1153236" y="2634018"/>
            <a:ext cx="15128164" cy="489954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FastAPI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Background Tasks allowed for non-blocking processing of large resume files.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Repeated computations of embeddings were avoided using caching mechanisms.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Skill normalization techniques were applied to map acronyms and synonyms to standard terms.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Code modularization and route separation improved maintainability and debugging.</a:t>
            </a:r>
          </a:p>
        </p:txBody>
      </p:sp>
    </p:spTree>
    <p:extLst>
      <p:ext uri="{BB962C8B-B14F-4D97-AF65-F5344CB8AC3E}">
        <p14:creationId xmlns:p14="http://schemas.microsoft.com/office/powerpoint/2010/main" val="37509668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0AAD65-3B98-87EF-D6AD-5A6A890B2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5741FB15-8D48-CA39-F727-2E394F994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A8DB4A-20C9-9B8D-F3C0-DE89972D1D90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u="sng" dirty="0">
                <a:solidFill>
                  <a:schemeClr val="bg1"/>
                </a:solidFill>
              </a:rPr>
              <a:t>Future Scope</a:t>
            </a:r>
            <a:endParaRPr lang="en-US" sz="6000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C3BC1-751F-D6C5-0A20-497112EA1D4F}"/>
              </a:ext>
            </a:extLst>
          </p:cNvPr>
          <p:cNvSpPr txBox="1">
            <a:spLocks/>
          </p:cNvSpPr>
          <p:nvPr/>
        </p:nvSpPr>
        <p:spPr>
          <a:xfrm>
            <a:off x="1153236" y="2634018"/>
            <a:ext cx="15128164" cy="489954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Displaying errors clearly when ML model crashes or fails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Turn it into a full platform where users: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 - Upload an existing resume OR build one from scratch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 - Get real-time suggestions based on a specific job description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    - See a score breakdown: ATS match %, missing sections, grammar, tone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Mobile App Integration: Build a mobile version (React Native or Flutter frontend) so users can upload resumes or job descriptions on-the-go.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Intelligent Scoring System: Train a model that learns to score resumes based on Language quality and relevant keywords.</a:t>
            </a:r>
            <a:endParaRPr lang="en-US" kern="100" dirty="0">
              <a:solidFill>
                <a:schemeClr val="bg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58619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22116-A667-13C1-1DAC-C64B72351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893E8145-34BA-554D-A116-B2321ECC0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ECE112-5F25-5D5D-BDFF-2EC5D081C9B1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u="sng" dirty="0">
                <a:solidFill>
                  <a:schemeClr val="bg1"/>
                </a:solidFill>
              </a:rPr>
              <a:t>Future Scope</a:t>
            </a:r>
            <a:endParaRPr lang="en-US" sz="6000" b="1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54F90-2FE9-5259-5B03-68C1FF014211}"/>
              </a:ext>
            </a:extLst>
          </p:cNvPr>
          <p:cNvSpPr txBox="1">
            <a:spLocks/>
          </p:cNvSpPr>
          <p:nvPr/>
        </p:nvSpPr>
        <p:spPr>
          <a:xfrm>
            <a:off x="1153236" y="2634018"/>
            <a:ext cx="15128164" cy="489954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Personalized Recommendations: Based on the user's resume and job type, suggest Certifications to pursue, Skills to learn and Ideal resume formats/styles.</a:t>
            </a:r>
            <a:endParaRPr lang="en-US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 Resume Summarization with NLP: Use NLP to generate a 1-line summary or objective for the resume automatically.</a:t>
            </a:r>
            <a:endParaRPr lang="en-US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7. Integration with Job Portals &amp; APIs: Integrate with LinkedIn Jobs, Indeed, or Glassdoor APIs to fetch job descriptions directly and allow users to apply directly after optimizing.</a:t>
            </a:r>
            <a:endParaRPr lang="en-US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8. Career Coach Companion: add a chatbot feature using GPT-based models to simulate HR interview questions based on resume and give </a:t>
            </a:r>
            <a:r>
              <a:rPr lang="en-IN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behavioral</a:t>
            </a: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tips and strengths/weakness analysis</a:t>
            </a:r>
            <a:endParaRPr lang="en-US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4312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44AEC0-EA20-F965-3108-BE2C7BB70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DBD0A6EB-81FD-8A79-16BC-7A2194029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824FA4-E9C3-10AF-244B-5FEAEBEA7481}"/>
              </a:ext>
            </a:extLst>
          </p:cNvPr>
          <p:cNvSpPr txBox="1"/>
          <p:nvPr/>
        </p:nvSpPr>
        <p:spPr>
          <a:xfrm>
            <a:off x="982639" y="1193757"/>
            <a:ext cx="118735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Task list before Final Phase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CC96A-90B2-67FB-59FC-87326F30BDD2}"/>
              </a:ext>
            </a:extLst>
          </p:cNvPr>
          <p:cNvSpPr txBox="1">
            <a:spLocks/>
          </p:cNvSpPr>
          <p:nvPr/>
        </p:nvSpPr>
        <p:spPr>
          <a:xfrm>
            <a:off x="1153236" y="2634018"/>
            <a:ext cx="15128164" cy="57813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Highlight Resume Gaps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Color-code missing keywords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Suggest action items like “Add experience with XYZ tool”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2. Run Usability Testing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Try with different resumes &amp; JDs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Ensure UI doesn’t break on invalid inputs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Fix responsiveness &amp; bugs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+mj-lt"/>
              </a:rPr>
              <a:t>3. Prepare for GitHub Upload &amp; Submission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Clean code &amp; remove unnecessary files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Update README.md with instructions, screenshots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+mj-lt"/>
              </a:rPr>
              <a:t>Push essential project files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090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E911B4-D861-673F-44F7-1C7CA7E8F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F189809F-2424-CF50-BE5B-0D0414410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6BBDED-65FA-8C1C-DFA9-64E647B751AC}"/>
              </a:ext>
            </a:extLst>
          </p:cNvPr>
          <p:cNvSpPr txBox="1"/>
          <p:nvPr/>
        </p:nvSpPr>
        <p:spPr>
          <a:xfrm>
            <a:off x="5622285" y="4094677"/>
            <a:ext cx="118735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u="sng" dirty="0">
                <a:solidFill>
                  <a:schemeClr val="bg1"/>
                </a:solidFill>
              </a:rPr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A270B-8AD5-5DA5-1116-A995ACD7AF40}"/>
              </a:ext>
            </a:extLst>
          </p:cNvPr>
          <p:cNvSpPr txBox="1">
            <a:spLocks/>
          </p:cNvSpPr>
          <p:nvPr/>
        </p:nvSpPr>
        <p:spPr>
          <a:xfrm>
            <a:off x="1153236" y="2634018"/>
            <a:ext cx="15128164" cy="57813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2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996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668990" cy="10287000"/>
            <a:chOff x="0" y="0"/>
            <a:chExt cx="1493067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93067" cy="2709333"/>
            </a:xfrm>
            <a:custGeom>
              <a:avLst/>
              <a:gdLst/>
              <a:ahLst/>
              <a:cxnLst/>
              <a:rect l="l" t="t" r="r" b="b"/>
              <a:pathLst>
                <a:path w="1493067" h="2709333">
                  <a:moveTo>
                    <a:pt x="0" y="0"/>
                  </a:moveTo>
                  <a:lnTo>
                    <a:pt x="1493067" y="0"/>
                  </a:lnTo>
                  <a:lnTo>
                    <a:pt x="149306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49306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5530962" y="0"/>
            <a:ext cx="276056" cy="10287000"/>
            <a:chOff x="0" y="0"/>
            <a:chExt cx="72706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2706" cy="2709333"/>
            </a:xfrm>
            <a:custGeom>
              <a:avLst/>
              <a:gdLst/>
              <a:ahLst/>
              <a:cxnLst/>
              <a:rect l="l" t="t" r="r" b="b"/>
              <a:pathLst>
                <a:path w="72706" h="2709333">
                  <a:moveTo>
                    <a:pt x="0" y="0"/>
                  </a:moveTo>
                  <a:lnTo>
                    <a:pt x="72706" y="0"/>
                  </a:lnTo>
                  <a:lnTo>
                    <a:pt x="7270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A3F3A">
                    <a:alpha val="100000"/>
                  </a:srgbClr>
                </a:gs>
                <a:gs pos="50000">
                  <a:srgbClr val="116E71">
                    <a:alpha val="100000"/>
                  </a:srgbClr>
                </a:gs>
                <a:gs pos="100000">
                  <a:srgbClr val="43D8C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72706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34572" y="3689046"/>
            <a:ext cx="5451416" cy="2760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635"/>
              </a:lnSpc>
            </a:pPr>
            <a:r>
              <a:rPr lang="en-US" sz="10635" b="1">
                <a:solidFill>
                  <a:srgbClr val="0B4B49"/>
                </a:solidFill>
                <a:latin typeface="Poppins Bold"/>
                <a:ea typeface="Poppins Bold"/>
                <a:cs typeface="Poppins Bold"/>
                <a:sym typeface="Poppins Bold"/>
              </a:rPr>
              <a:t>Area of Work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53200" y="2171700"/>
            <a:ext cx="11346966" cy="59093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200" b="0" i="0">
                <a:solidFill>
                  <a:schemeClr val="bg1"/>
                </a:solidFill>
                <a:effectLst/>
              </a:rPr>
              <a:t>We plan to use:</a:t>
            </a:r>
            <a:endParaRPr lang="en-US">
              <a:ea typeface="Calibri"/>
              <a:cs typeface="Calibri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3200" b="1" i="0" u="sng">
                <a:solidFill>
                  <a:schemeClr val="bg1"/>
                </a:solidFill>
                <a:effectLst/>
              </a:rPr>
              <a:t>NLP (Natural Language Processing)</a:t>
            </a:r>
            <a:r>
              <a:rPr lang="en-US" sz="3200" b="1" i="0">
                <a:solidFill>
                  <a:schemeClr val="bg1"/>
                </a:solidFill>
                <a:effectLst/>
              </a:rPr>
              <a:t> </a:t>
            </a:r>
            <a:r>
              <a:rPr lang="en-US" sz="3200" b="0" i="0">
                <a:solidFill>
                  <a:schemeClr val="bg1"/>
                </a:solidFill>
                <a:effectLst/>
              </a:rPr>
              <a:t>to</a:t>
            </a:r>
            <a:r>
              <a:rPr lang="en-US" sz="3200">
                <a:solidFill>
                  <a:schemeClr val="bg1"/>
                </a:solidFill>
              </a:rPr>
              <a:t> </a:t>
            </a:r>
            <a:r>
              <a:rPr lang="en-US" sz="3200" b="0" i="0">
                <a:solidFill>
                  <a:schemeClr val="bg1"/>
                </a:solidFill>
                <a:effectLst/>
              </a:rPr>
              <a:t>dissect job descriptions and resumes to understand the real meaning behind the words, going beyond simple keyword matching.</a:t>
            </a:r>
            <a:endParaRPr lang="en-US" sz="3200" b="0" i="0">
              <a:solidFill>
                <a:schemeClr val="bg1"/>
              </a:solidFill>
              <a:effectLst/>
              <a:ea typeface="Calibri"/>
              <a:cs typeface="Calibri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3200" b="1" i="0" u="sng">
                <a:solidFill>
                  <a:schemeClr val="bg1"/>
                </a:solidFill>
                <a:effectLst/>
              </a:rPr>
              <a:t>ML (Machine Learning): </a:t>
            </a:r>
            <a:r>
              <a:rPr lang="en-US" sz="3200" b="0" i="0">
                <a:solidFill>
                  <a:schemeClr val="bg1"/>
                </a:solidFill>
                <a:effectLst/>
              </a:rPr>
              <a:t>Our recommendation engine learns from successful resumes and job matches to pinpoint skill gaps and suggest improvements.</a:t>
            </a:r>
            <a:endParaRPr lang="en-US" sz="3200" b="0" i="0">
              <a:solidFill>
                <a:schemeClr val="bg1"/>
              </a:solidFill>
              <a:effectLst/>
              <a:ea typeface="Calibri"/>
              <a:cs typeface="Calibri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3200" b="1" i="0" u="sng">
                <a:solidFill>
                  <a:schemeClr val="bg1"/>
                </a:solidFill>
                <a:effectLst/>
              </a:rPr>
              <a:t>Data Engineering</a:t>
            </a:r>
            <a:r>
              <a:rPr lang="en-US" sz="3200" b="1" i="0">
                <a:solidFill>
                  <a:schemeClr val="bg1"/>
                </a:solidFill>
                <a:effectLst/>
              </a:rPr>
              <a:t>: </a:t>
            </a:r>
            <a:r>
              <a:rPr lang="en-US" sz="3200" b="0" i="0">
                <a:solidFill>
                  <a:schemeClr val="bg1"/>
                </a:solidFill>
                <a:effectLst/>
              </a:rPr>
              <a:t>We will extract critical features from countless resumes and job postings, building a robust foundation for our AI.</a:t>
            </a:r>
            <a:endParaRPr lang="en-US" sz="3200" b="0" i="0">
              <a:solidFill>
                <a:schemeClr val="bg1"/>
              </a:solidFill>
              <a:effectLst/>
              <a:ea typeface="Calibri"/>
              <a:cs typeface="Calibri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3200" b="1" i="0" u="sng">
                <a:solidFill>
                  <a:schemeClr val="bg1"/>
                </a:solidFill>
                <a:effectLst/>
              </a:rPr>
              <a:t>Software Development</a:t>
            </a:r>
            <a:r>
              <a:rPr lang="en-US" sz="3200" b="1" i="0">
                <a:solidFill>
                  <a:schemeClr val="bg1"/>
                </a:solidFill>
                <a:effectLst/>
              </a:rPr>
              <a:t>: </a:t>
            </a:r>
            <a:r>
              <a:rPr lang="en-US" sz="3200" b="0" i="0">
                <a:solidFill>
                  <a:schemeClr val="bg1"/>
                </a:solidFill>
                <a:effectLst/>
              </a:rPr>
              <a:t>We plan to build a user-friendly web tool (or API) that puts the power of AI resume optimization at fingertips.</a:t>
            </a:r>
            <a:endParaRPr lang="en-US" sz="3200" b="0" i="0">
              <a:solidFill>
                <a:schemeClr val="bg1"/>
              </a:solidFill>
              <a:effectLst/>
              <a:ea typeface="Calibri"/>
              <a:cs typeface="Calibri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21C4B4B3-E115-0D15-9894-90C826C9A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432" y="-2881"/>
            <a:ext cx="1686647" cy="16866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955AC7-68B3-9AF4-AFD8-31B9BC00E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D211048-5FB8-A94A-5E82-56B500329A30}"/>
              </a:ext>
            </a:extLst>
          </p:cNvPr>
          <p:cNvGrpSpPr/>
          <p:nvPr/>
        </p:nvGrpSpPr>
        <p:grpSpPr>
          <a:xfrm>
            <a:off x="0" y="0"/>
            <a:ext cx="5668990" cy="10287000"/>
            <a:chOff x="0" y="0"/>
            <a:chExt cx="1493067" cy="2709333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6DFFF11-3FF0-1466-1051-3C5D079D9D68}"/>
                </a:ext>
              </a:extLst>
            </p:cNvPr>
            <p:cNvSpPr/>
            <p:nvPr/>
          </p:nvSpPr>
          <p:spPr>
            <a:xfrm>
              <a:off x="0" y="0"/>
              <a:ext cx="1493067" cy="2709333"/>
            </a:xfrm>
            <a:custGeom>
              <a:avLst/>
              <a:gdLst/>
              <a:ahLst/>
              <a:cxnLst/>
              <a:rect l="l" t="t" r="r" b="b"/>
              <a:pathLst>
                <a:path w="1493067" h="2709333">
                  <a:moveTo>
                    <a:pt x="0" y="0"/>
                  </a:moveTo>
                  <a:lnTo>
                    <a:pt x="1493067" y="0"/>
                  </a:lnTo>
                  <a:lnTo>
                    <a:pt x="149306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C34EF7C-E52F-7296-B99F-B60F155F9DA9}"/>
                </a:ext>
              </a:extLst>
            </p:cNvPr>
            <p:cNvSpPr txBox="1"/>
            <p:nvPr/>
          </p:nvSpPr>
          <p:spPr>
            <a:xfrm>
              <a:off x="0" y="0"/>
              <a:ext cx="1493067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59A75BB5-151B-88B4-963C-77E33369576A}"/>
              </a:ext>
            </a:extLst>
          </p:cNvPr>
          <p:cNvGrpSpPr/>
          <p:nvPr/>
        </p:nvGrpSpPr>
        <p:grpSpPr>
          <a:xfrm rot="-10800000">
            <a:off x="5530962" y="0"/>
            <a:ext cx="276056" cy="10287000"/>
            <a:chOff x="0" y="0"/>
            <a:chExt cx="72706" cy="2709333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9AEF726-BF8E-6E34-C222-8371A9462D58}"/>
                </a:ext>
              </a:extLst>
            </p:cNvPr>
            <p:cNvSpPr/>
            <p:nvPr/>
          </p:nvSpPr>
          <p:spPr>
            <a:xfrm>
              <a:off x="0" y="0"/>
              <a:ext cx="72706" cy="2709333"/>
            </a:xfrm>
            <a:custGeom>
              <a:avLst/>
              <a:gdLst/>
              <a:ahLst/>
              <a:cxnLst/>
              <a:rect l="l" t="t" r="r" b="b"/>
              <a:pathLst>
                <a:path w="72706" h="2709333">
                  <a:moveTo>
                    <a:pt x="0" y="0"/>
                  </a:moveTo>
                  <a:lnTo>
                    <a:pt x="72706" y="0"/>
                  </a:lnTo>
                  <a:lnTo>
                    <a:pt x="72706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A3F3A">
                    <a:alpha val="100000"/>
                  </a:srgbClr>
                </a:gs>
                <a:gs pos="50000">
                  <a:srgbClr val="116E71">
                    <a:alpha val="100000"/>
                  </a:srgbClr>
                </a:gs>
                <a:gs pos="100000">
                  <a:srgbClr val="43D8C6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C568D330-0201-73B1-E6CA-907D2A8EA807}"/>
                </a:ext>
              </a:extLst>
            </p:cNvPr>
            <p:cNvSpPr txBox="1"/>
            <p:nvPr/>
          </p:nvSpPr>
          <p:spPr>
            <a:xfrm>
              <a:off x="0" y="0"/>
              <a:ext cx="72706" cy="27093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29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4A830319-CFCF-8A93-8612-55EF7D75298D}"/>
              </a:ext>
            </a:extLst>
          </p:cNvPr>
          <p:cNvSpPr txBox="1"/>
          <p:nvPr/>
        </p:nvSpPr>
        <p:spPr>
          <a:xfrm>
            <a:off x="234572" y="3689046"/>
            <a:ext cx="5451416" cy="31117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600" b="1" dirty="0">
                <a:solidFill>
                  <a:srgbClr val="0B4B49"/>
                </a:solidFill>
                <a:latin typeface="Poppins Bold"/>
                <a:ea typeface="+mn-lt"/>
                <a:cs typeface="Poppins Bold"/>
              </a:rPr>
              <a:t>Background Research</a:t>
            </a:r>
          </a:p>
          <a:p>
            <a:pPr>
              <a:lnSpc>
                <a:spcPts val="10635"/>
              </a:lnSpc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357112C-42BA-D392-2B00-DB6B4ED73DC2}"/>
              </a:ext>
            </a:extLst>
          </p:cNvPr>
          <p:cNvSpPr txBox="1"/>
          <p:nvPr/>
        </p:nvSpPr>
        <p:spPr>
          <a:xfrm>
            <a:off x="6553200" y="2171700"/>
            <a:ext cx="8736602" cy="73866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Dataset Collection: 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     </a:t>
            </a:r>
            <a:r>
              <a:rPr lang="en-US" sz="3200" dirty="0">
                <a:solidFill>
                  <a:schemeClr val="bg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https://www.kaggle.com/code/gauravduttakiit/resume-screening-using-machine-learning/input</a:t>
            </a:r>
            <a:endParaRPr lang="en-US" sz="3200" dirty="0">
              <a:solidFill>
                <a:schemeClr val="bg1"/>
              </a:solidFill>
              <a:ea typeface="Calibri"/>
              <a:cs typeface="Calibri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Data Preprocessing: 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3200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Text Cleaning and Normalization: Handle tokenization, punctuation elimination, and text lowercasing.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3200" dirty="0">
                <a:solidFill>
                  <a:schemeClr val="bg1"/>
                </a:solidFill>
                <a:latin typeface="Arial"/>
                <a:ea typeface="Calibri"/>
                <a:cs typeface="Arial"/>
              </a:rPr>
              <a:t>•</a:t>
            </a:r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Feature Engineering: Create numerical features like term frequency-inverse document frequency (TF-IDF) or word embeddings to represent resumes numerically for model training.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Models to be used: </a:t>
            </a:r>
            <a:r>
              <a:rPr lang="en-US" sz="3200" dirty="0" err="1">
                <a:solidFill>
                  <a:schemeClr val="bg1"/>
                </a:solidFill>
                <a:ea typeface="+mn-lt"/>
                <a:cs typeface="+mn-lt"/>
              </a:rPr>
              <a:t>XGBoost</a:t>
            </a:r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, Naive Bayes, KNN, SVM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NLP Techniques: </a:t>
            </a:r>
            <a:r>
              <a:rPr lang="en-US" sz="3200" dirty="0">
                <a:solidFill>
                  <a:schemeClr val="bg1"/>
                </a:solidFill>
                <a:ea typeface="+mn-lt"/>
                <a:cs typeface="+mn-lt"/>
              </a:rPr>
              <a:t>BERT</a:t>
            </a:r>
            <a:endParaRPr lang="en-US" sz="3200" dirty="0">
              <a:solidFill>
                <a:schemeClr val="bg1"/>
              </a:solidFill>
            </a:endParaRPr>
          </a:p>
          <a:p>
            <a:pPr algn="l"/>
            <a:endParaRPr lang="en-US" sz="3200" b="0" i="0" dirty="0">
              <a:solidFill>
                <a:schemeClr val="bg1"/>
              </a:solidFill>
              <a:effectLst/>
              <a:ea typeface="Calibri"/>
              <a:cs typeface="Calibri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14660D96-E801-EE8F-565C-773BD0516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9432" y="-2881"/>
            <a:ext cx="1686647" cy="168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58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A07620-5299-C056-EE36-E757E0454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llinois Institute of Technology - Credly">
            <a:extLst>
              <a:ext uri="{FF2B5EF4-FFF2-40B4-BE49-F238E27FC236}">
                <a16:creationId xmlns:a16="http://schemas.microsoft.com/office/drawing/2014/main" id="{936996B1-DDCA-642C-9F66-734B91440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2183" y="169816"/>
            <a:ext cx="1819564" cy="18195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75473F-FD4E-EF9B-D1A7-00E49DFA7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3265" y="40005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IN" sz="7200" b="1" dirty="0">
                <a:solidFill>
                  <a:schemeClr val="bg1"/>
                </a:solidFill>
              </a:rPr>
              <a:t>PHASE 2</a:t>
            </a:r>
          </a:p>
        </p:txBody>
      </p:sp>
    </p:spTree>
    <p:extLst>
      <p:ext uri="{BB962C8B-B14F-4D97-AF65-F5344CB8AC3E}">
        <p14:creationId xmlns:p14="http://schemas.microsoft.com/office/powerpoint/2010/main" val="428018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4F5034-2223-98DC-6330-105A50627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95719FA0-7F82-1B3E-003D-0D3BACCDE9C8}"/>
              </a:ext>
            </a:extLst>
          </p:cNvPr>
          <p:cNvSpPr txBox="1"/>
          <p:nvPr/>
        </p:nvSpPr>
        <p:spPr>
          <a:xfrm>
            <a:off x="462558" y="458741"/>
            <a:ext cx="15011400" cy="2492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5400" b="1" i="0" u="sng" dirty="0">
                <a:solidFill>
                  <a:schemeClr val="bg1"/>
                </a:solidFill>
                <a:effectLst/>
                <a:latin typeface="+mj-lt"/>
              </a:rPr>
              <a:t>From Idea to Implementation: </a:t>
            </a:r>
          </a:p>
          <a:p>
            <a:pPr algn="l"/>
            <a:r>
              <a:rPr lang="en-US" sz="5400" b="1" i="0" u="sng" dirty="0">
                <a:solidFill>
                  <a:schemeClr val="bg1"/>
                </a:solidFill>
                <a:effectLst/>
                <a:latin typeface="+mj-lt"/>
              </a:rPr>
              <a:t>Our Timeline to Build Your Resume Parser</a:t>
            </a:r>
          </a:p>
          <a:p>
            <a:pPr algn="l"/>
            <a:r>
              <a:rPr lang="en-US" sz="5400" b="1" dirty="0">
                <a:solidFill>
                  <a:schemeClr val="bg1"/>
                </a:solidFill>
                <a:latin typeface="+mj-lt"/>
                <a:ea typeface="Poppins Bold"/>
                <a:cs typeface="Poppins Bold"/>
                <a:sym typeface="Poppins Bold"/>
              </a:rPr>
              <a:t>_________________________________________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E9908F4B-398E-F732-3F12-9CF3BC5B09E8}"/>
              </a:ext>
            </a:extLst>
          </p:cNvPr>
          <p:cNvSpPr/>
          <p:nvPr/>
        </p:nvSpPr>
        <p:spPr>
          <a:xfrm>
            <a:off x="922084" y="6061531"/>
            <a:ext cx="16443831" cy="49946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Up 16">
            <a:extLst>
              <a:ext uri="{FF2B5EF4-FFF2-40B4-BE49-F238E27FC236}">
                <a16:creationId xmlns:a16="http://schemas.microsoft.com/office/drawing/2014/main" id="{03FD9F65-0BF8-1F54-A46A-768820C7A5FD}"/>
              </a:ext>
            </a:extLst>
          </p:cNvPr>
          <p:cNvSpPr/>
          <p:nvPr/>
        </p:nvSpPr>
        <p:spPr>
          <a:xfrm>
            <a:off x="1728907" y="4985766"/>
            <a:ext cx="192100" cy="1191025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D7F0C231-A0CC-F1F3-3012-480B4089A12D}"/>
              </a:ext>
            </a:extLst>
          </p:cNvPr>
          <p:cNvSpPr/>
          <p:nvPr/>
        </p:nvSpPr>
        <p:spPr>
          <a:xfrm>
            <a:off x="10212109" y="4985765"/>
            <a:ext cx="192100" cy="1191025"/>
          </a:xfrm>
          <a:prstGeom prst="up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88266C04-A874-EA60-B466-7074F6C6F6B2}"/>
              </a:ext>
            </a:extLst>
          </p:cNvPr>
          <p:cNvSpPr/>
          <p:nvPr/>
        </p:nvSpPr>
        <p:spPr>
          <a:xfrm>
            <a:off x="5820655" y="6464943"/>
            <a:ext cx="192100" cy="134470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96452728-7102-EF13-CB96-3950B6CDD9BF}"/>
              </a:ext>
            </a:extLst>
          </p:cNvPr>
          <p:cNvSpPr/>
          <p:nvPr/>
        </p:nvSpPr>
        <p:spPr>
          <a:xfrm>
            <a:off x="14393154" y="6464942"/>
            <a:ext cx="192100" cy="134470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BE3524-B5A8-BC97-5F06-384A298616C1}"/>
              </a:ext>
            </a:extLst>
          </p:cNvPr>
          <p:cNvSpPr txBox="1"/>
          <p:nvPr/>
        </p:nvSpPr>
        <p:spPr>
          <a:xfrm>
            <a:off x="4801618" y="7815727"/>
            <a:ext cx="3049376" cy="156966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3200" b="1" dirty="0">
                <a:solidFill>
                  <a:schemeClr val="accent3">
                    <a:lumMod val="49000"/>
                  </a:schemeClr>
                </a:solidFill>
                <a:latin typeface="Calibri"/>
                <a:ea typeface="Calibri"/>
                <a:cs typeface="Calibri"/>
              </a:rPr>
              <a:t>Individual Component Development</a:t>
            </a:r>
            <a:endParaRPr lang="en-US" b="1" dirty="0">
              <a:solidFill>
                <a:schemeClr val="accent3">
                  <a:lumMod val="49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39A104-8220-CA36-28E1-17EB57DC6759}"/>
              </a:ext>
            </a:extLst>
          </p:cNvPr>
          <p:cNvSpPr txBox="1"/>
          <p:nvPr/>
        </p:nvSpPr>
        <p:spPr>
          <a:xfrm>
            <a:off x="9141447" y="3904524"/>
            <a:ext cx="2933289" cy="1077218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3200" b="1" dirty="0">
                <a:solidFill>
                  <a:schemeClr val="accent3">
                    <a:lumMod val="49000"/>
                  </a:schemeClr>
                </a:solidFill>
                <a:latin typeface="Calibri"/>
                <a:ea typeface="Calibri"/>
                <a:cs typeface="Calibri"/>
              </a:rPr>
              <a:t>Ensure API and UI working</a:t>
            </a:r>
            <a:endParaRPr lang="en-US" b="1" dirty="0">
              <a:solidFill>
                <a:schemeClr val="accent3">
                  <a:lumMod val="49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9FBD87-684F-E574-163C-05329DB75E0A}"/>
              </a:ext>
            </a:extLst>
          </p:cNvPr>
          <p:cNvSpPr txBox="1"/>
          <p:nvPr/>
        </p:nvSpPr>
        <p:spPr>
          <a:xfrm>
            <a:off x="13391979" y="7815728"/>
            <a:ext cx="2986867" cy="156966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49000"/>
                  </a:schemeClr>
                </a:solidFill>
                <a:ea typeface="+mn-lt"/>
                <a:cs typeface="+mn-lt"/>
              </a:rPr>
              <a:t>Bug Fixing,</a:t>
            </a:r>
            <a:r>
              <a:rPr lang="en-US" sz="3200" b="1" baseline="0" dirty="0">
                <a:solidFill>
                  <a:schemeClr val="accent3">
                    <a:lumMod val="49000"/>
                  </a:schemeClr>
                </a:solidFill>
                <a:ea typeface="+mn-lt"/>
                <a:cs typeface="+mn-lt"/>
              </a:rPr>
              <a:t> </a:t>
            </a:r>
            <a:r>
              <a:rPr lang="en-US" sz="3200" b="1" dirty="0">
                <a:solidFill>
                  <a:schemeClr val="accent3">
                    <a:lumMod val="49000"/>
                  </a:schemeClr>
                </a:solidFill>
                <a:ea typeface="+mn-lt"/>
                <a:cs typeface="+mn-lt"/>
              </a:rPr>
              <a:t>Documentation &amp; Presentation</a:t>
            </a:r>
            <a:endParaRPr lang="en-US" sz="3200" b="1" dirty="0">
              <a:solidFill>
                <a:schemeClr val="accent3">
                  <a:lumMod val="49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BD16C2-42F2-6074-2B67-A91AAF14B34A}"/>
              </a:ext>
            </a:extLst>
          </p:cNvPr>
          <p:cNvSpPr txBox="1"/>
          <p:nvPr/>
        </p:nvSpPr>
        <p:spPr>
          <a:xfrm>
            <a:off x="926135" y="6511993"/>
            <a:ext cx="200460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Weeks 1-4</a:t>
            </a:r>
            <a:endParaRPr lang="en-US"/>
          </a:p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(Phase -1)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714EC5-D510-BB7C-C34A-50F50F9CC635}"/>
              </a:ext>
            </a:extLst>
          </p:cNvPr>
          <p:cNvSpPr txBox="1"/>
          <p:nvPr/>
        </p:nvSpPr>
        <p:spPr>
          <a:xfrm>
            <a:off x="5140947" y="5101102"/>
            <a:ext cx="200460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Weeks 5-8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(Phase-2)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943EFA-38A9-4395-43F8-9B0685A32692}"/>
              </a:ext>
            </a:extLst>
          </p:cNvPr>
          <p:cNvSpPr txBox="1"/>
          <p:nvPr/>
        </p:nvSpPr>
        <p:spPr>
          <a:xfrm>
            <a:off x="9400408" y="6485204"/>
            <a:ext cx="229035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Weeks 9-12</a:t>
            </a:r>
            <a:endParaRPr lang="en-US"/>
          </a:p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(Phase-3)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59F1C3-3798-FD98-E00B-47E3CFCB4BE5}"/>
              </a:ext>
            </a:extLst>
          </p:cNvPr>
          <p:cNvSpPr txBox="1"/>
          <p:nvPr/>
        </p:nvSpPr>
        <p:spPr>
          <a:xfrm>
            <a:off x="13186596" y="5101103"/>
            <a:ext cx="261182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Weeks 13-16</a:t>
            </a:r>
            <a:endParaRPr lang="en-US">
              <a:solidFill>
                <a:srgbClr val="000000"/>
              </a:solidFill>
              <a:ea typeface="Calibri"/>
              <a:cs typeface="Calibri"/>
            </a:endParaRPr>
          </a:p>
          <a:p>
            <a:pPr algn="ctr"/>
            <a:r>
              <a:rPr lang="en-US" sz="3200">
                <a:solidFill>
                  <a:schemeClr val="bg1"/>
                </a:solidFill>
                <a:ea typeface="Calibri"/>
                <a:cs typeface="Calibri"/>
              </a:rPr>
              <a:t>(Phase-4)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DB2EF8-4DDA-15EA-E5AE-786FC483E042}"/>
              </a:ext>
            </a:extLst>
          </p:cNvPr>
          <p:cNvSpPr txBox="1"/>
          <p:nvPr/>
        </p:nvSpPr>
        <p:spPr>
          <a:xfrm>
            <a:off x="461791" y="4395656"/>
            <a:ext cx="2933289" cy="1077218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3200" b="1" dirty="0">
                <a:solidFill>
                  <a:schemeClr val="accent3">
                    <a:lumMod val="49000"/>
                  </a:schemeClr>
                </a:solidFill>
                <a:ea typeface="Calibri"/>
                <a:cs typeface="Calibri"/>
              </a:rPr>
              <a:t>Define Requirements </a:t>
            </a:r>
          </a:p>
        </p:txBody>
      </p:sp>
      <p:pic>
        <p:nvPicPr>
          <p:cNvPr id="31" name="Picture 30" descr="Illinois Institute of Technology - Credly">
            <a:extLst>
              <a:ext uri="{FF2B5EF4-FFF2-40B4-BE49-F238E27FC236}">
                <a16:creationId xmlns:a16="http://schemas.microsoft.com/office/drawing/2014/main" id="{C6F2F2E3-7F68-9A2D-A080-89431422F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162" y="295651"/>
            <a:ext cx="1686647" cy="168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1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6C1FCD-C1CA-0D67-0290-B7AC91E9D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>
            <a:extLst>
              <a:ext uri="{FF2B5EF4-FFF2-40B4-BE49-F238E27FC236}">
                <a16:creationId xmlns:a16="http://schemas.microsoft.com/office/drawing/2014/main" id="{0EE2521A-2E99-8000-D43F-AADC94C29D78}"/>
              </a:ext>
            </a:extLst>
          </p:cNvPr>
          <p:cNvSpPr txBox="1"/>
          <p:nvPr/>
        </p:nvSpPr>
        <p:spPr>
          <a:xfrm>
            <a:off x="1278260" y="686936"/>
            <a:ext cx="14741047" cy="11766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7200" u="sng" dirty="0">
                <a:solidFill>
                  <a:schemeClr val="bg1"/>
                </a:solidFill>
              </a:rPr>
              <a:t>Explaining the Timeline 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1123383-BBC3-65FB-0061-B7B3A51F4BBC}"/>
              </a:ext>
            </a:extLst>
          </p:cNvPr>
          <p:cNvSpPr txBox="1"/>
          <p:nvPr/>
        </p:nvSpPr>
        <p:spPr>
          <a:xfrm>
            <a:off x="1017640" y="2359742"/>
            <a:ext cx="16609140" cy="76931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Phase 1 – Defining Requirements, finalizing features, datasets and models and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Setting up Git Repository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</a:t>
            </a: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https://github.com/Sahithi-reddy14/resumeparser</a:t>
            </a:r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/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Phase 2 – Task Assignment &amp;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Individual Component Development </a:t>
            </a:r>
          </a:p>
          <a:p>
            <a:pPr algn="just"/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Phase 3 -  Creating Frontend UI and connecting it to UI &amp;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Integration and Refinement </a:t>
            </a:r>
          </a:p>
          <a:p>
            <a:pPr algn="just"/>
            <a:endParaRPr lang="en-US" sz="32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Phase 4 – Ensure API and UI work Smoothly,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Bug fixing and final Improvements, 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Documentation &amp;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                  Presentation</a:t>
            </a:r>
          </a:p>
          <a:p>
            <a:pPr algn="just"/>
            <a:endParaRPr lang="en-US" sz="2400" dirty="0">
              <a:solidFill>
                <a:schemeClr val="bg1"/>
              </a:solidFill>
              <a:ea typeface="Calibri"/>
              <a:cs typeface="Calibri"/>
            </a:endParaRPr>
          </a:p>
          <a:p>
            <a:pPr algn="just">
              <a:lnSpc>
                <a:spcPts val="3359"/>
              </a:lnSpc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6D0309C2-F06B-A515-FECE-54197C550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5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A3F3A">
                <a:alpha val="100000"/>
              </a:srgbClr>
            </a:gs>
            <a:gs pos="50000">
              <a:srgbClr val="116E71">
                <a:alpha val="100000"/>
              </a:srgbClr>
            </a:gs>
            <a:gs pos="100000">
              <a:srgbClr val="43D8C6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1352002" y="960784"/>
            <a:ext cx="14741047" cy="10954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87"/>
              </a:lnSpc>
            </a:pPr>
            <a:r>
              <a:rPr lang="en-US" sz="4800" dirty="0">
                <a:solidFill>
                  <a:schemeClr val="bg1"/>
                </a:solidFill>
              </a:rPr>
              <a:t>Task distribution for Phase 2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97027" y="2934929"/>
            <a:ext cx="15421168" cy="28918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Step 1: Resume Parsing - Extract text, clean, and preprocess by Manaswini. 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Step 2: V</a:t>
            </a:r>
            <a:r>
              <a:rPr lang="en-US" sz="3200" b="0" i="0" dirty="0">
                <a:solidFill>
                  <a:schemeClr val="bg1"/>
                </a:solidFill>
                <a:effectLst/>
              </a:rPr>
              <a:t>isualizations of preprocessed data as plots/diagrams/graphs/tables by Khushi Shah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Step 3: Skill Matching - Implement </a:t>
            </a:r>
            <a:r>
              <a:rPr lang="en-US" sz="3200" dirty="0" err="1">
                <a:solidFill>
                  <a:schemeClr val="bg1"/>
                </a:solidFill>
                <a:ea typeface="Calibri"/>
                <a:cs typeface="Calibri"/>
              </a:rPr>
              <a:t>Tf-Idf</a:t>
            </a: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 or embeddings for comparison by Bindu 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chemeClr val="bg1"/>
                </a:solidFill>
                <a:ea typeface="Calibri"/>
                <a:cs typeface="Calibri"/>
              </a:rPr>
              <a:t>Step 4: Start Developing Backend API by Sahiti and Suprita </a:t>
            </a:r>
          </a:p>
          <a:p>
            <a:pPr marL="457200" indent="-45720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endParaRPr lang="en-US" sz="2800" dirty="0">
              <a:solidFill>
                <a:srgbClr val="FFFFFF"/>
              </a:solidFill>
              <a:latin typeface="DM Sans"/>
              <a:ea typeface="DM Sans"/>
              <a:cs typeface="DM Sans"/>
            </a:endParaRPr>
          </a:p>
        </p:txBody>
      </p:sp>
      <p:pic>
        <p:nvPicPr>
          <p:cNvPr id="18" name="Picture 17" descr="Illinois Institute of Technology - Credly">
            <a:extLst>
              <a:ext uri="{FF2B5EF4-FFF2-40B4-BE49-F238E27FC236}">
                <a16:creationId xmlns:a16="http://schemas.microsoft.com/office/drawing/2014/main" id="{E53C103A-9B72-CB6B-4B1B-B5F01A0BA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1400" y="-3464"/>
            <a:ext cx="2004291" cy="19581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1DD97D4C-A5F7-434A-8A93-0FBEC4D31154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2301</Words>
  <Application>Microsoft Office PowerPoint</Application>
  <PresentationFormat>Custom</PresentationFormat>
  <Paragraphs>264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DM Sans</vt:lpstr>
      <vt:lpstr>Wingdings</vt:lpstr>
      <vt:lpstr>Arial</vt:lpstr>
      <vt:lpstr>Poppins Bold</vt:lpstr>
      <vt:lpstr>Symbol</vt:lpstr>
      <vt:lpstr>Poppins Semi-Bold</vt:lpstr>
      <vt:lpstr>Times New Roman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PHASE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Insights Gained High-Demand Job Roles: Certain categories like "Data Science" and "Software Development" may dominate the dataset. Trending Skills: Programming languages such as Python, Java, and SQL are often the most sought-after. Education Background: Most candidates have engineering or IT-related degrees, but there may be variations based on specialization.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Manaswini N;Sahithi Etikala</dc:creator>
  <cp:lastModifiedBy>Manaswini N</cp:lastModifiedBy>
  <cp:revision>61</cp:revision>
  <dcterms:created xsi:type="dcterms:W3CDTF">2006-08-16T00:00:00Z</dcterms:created>
  <dcterms:modified xsi:type="dcterms:W3CDTF">2025-04-21T03:55:22Z</dcterms:modified>
  <dc:identifier>DAGep8RBZSk</dc:identifier>
</cp:coreProperties>
</file>

<file path=docProps/thumbnail.jpeg>
</file>